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38"/>
  </p:notesMasterIdLst>
  <p:handoutMasterIdLst>
    <p:handoutMasterId r:id="rId39"/>
  </p:handoutMasterIdLst>
  <p:sldIdLst>
    <p:sldId id="295" r:id="rId2"/>
    <p:sldId id="402" r:id="rId3"/>
    <p:sldId id="324" r:id="rId4"/>
    <p:sldId id="501" r:id="rId5"/>
    <p:sldId id="460" r:id="rId6"/>
    <p:sldId id="462" r:id="rId7"/>
    <p:sldId id="503" r:id="rId8"/>
    <p:sldId id="505" r:id="rId9"/>
    <p:sldId id="659" r:id="rId10"/>
    <p:sldId id="472" r:id="rId11"/>
    <p:sldId id="615" r:id="rId12"/>
    <p:sldId id="616" r:id="rId13"/>
    <p:sldId id="660" r:id="rId14"/>
    <p:sldId id="661" r:id="rId15"/>
    <p:sldId id="618" r:id="rId16"/>
    <p:sldId id="619" r:id="rId17"/>
    <p:sldId id="620" r:id="rId18"/>
    <p:sldId id="621" r:id="rId19"/>
    <p:sldId id="622" r:id="rId20"/>
    <p:sldId id="623" r:id="rId21"/>
    <p:sldId id="624" r:id="rId22"/>
    <p:sldId id="625" r:id="rId23"/>
    <p:sldId id="626" r:id="rId24"/>
    <p:sldId id="627" r:id="rId25"/>
    <p:sldId id="662" r:id="rId26"/>
    <p:sldId id="628" r:id="rId27"/>
    <p:sldId id="629" r:id="rId28"/>
    <p:sldId id="630" r:id="rId29"/>
    <p:sldId id="631" r:id="rId30"/>
    <p:sldId id="636" r:id="rId31"/>
    <p:sldId id="637" r:id="rId32"/>
    <p:sldId id="638" r:id="rId33"/>
    <p:sldId id="653" r:id="rId34"/>
    <p:sldId id="654" r:id="rId35"/>
    <p:sldId id="656" r:id="rId36"/>
    <p:sldId id="658" r:id="rId37"/>
  </p:sldIdLst>
  <p:sldSz cx="9144000" cy="6858000" type="screen4x3"/>
  <p:notesSz cx="9236075" cy="70104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 userDrawn="1">
          <p15:clr>
            <a:srgbClr val="A4A3A4"/>
          </p15:clr>
        </p15:guide>
        <p15:guide id="2" pos="290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meWa" initials="L" lastIdx="2" clrIdx="0">
    <p:extLst>
      <p:ext uri="{19B8F6BF-5375-455C-9EA6-DF929625EA0E}">
        <p15:presenceInfo xmlns:p15="http://schemas.microsoft.com/office/powerpoint/2012/main" userId="LameW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FF0066"/>
    <a:srgbClr val="5EF1FC"/>
    <a:srgbClr val="FFFFB1"/>
    <a:srgbClr val="003300"/>
    <a:srgbClr val="006600"/>
    <a:srgbClr val="CCCCFF"/>
    <a:srgbClr val="FF66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98714" autoAdjust="0"/>
  </p:normalViewPr>
  <p:slideViewPr>
    <p:cSldViewPr>
      <p:cViewPr varScale="1">
        <p:scale>
          <a:sx n="74" d="100"/>
          <a:sy n="74" d="100"/>
        </p:scale>
        <p:origin x="112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8436"/>
    </p:cViewPr>
  </p:sorterViewPr>
  <p:notesViewPr>
    <p:cSldViewPr>
      <p:cViewPr varScale="1">
        <p:scale>
          <a:sx n="60" d="100"/>
          <a:sy n="60" d="100"/>
        </p:scale>
        <p:origin x="-2490" y="-96"/>
      </p:cViewPr>
      <p:guideLst>
        <p:guide orient="horz" pos="2208"/>
        <p:guide pos="29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1640" y="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8664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1640" y="6658664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974BCE9-9233-4BEC-B3BB-DD2127D6AE5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54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31640" y="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77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65438" y="525463"/>
            <a:ext cx="35052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4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608" y="3329940"/>
            <a:ext cx="7388860" cy="3154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Click to edit Master text styles</a:t>
            </a:r>
          </a:p>
          <a:p>
            <a:pPr lvl="1"/>
            <a:r>
              <a:rPr lang="fr-FR" noProof="0" smtClean="0"/>
              <a:t>Second level</a:t>
            </a:r>
          </a:p>
          <a:p>
            <a:pPr lvl="2"/>
            <a:r>
              <a:rPr lang="fr-FR" noProof="0" smtClean="0"/>
              <a:t>Third level</a:t>
            </a:r>
          </a:p>
          <a:p>
            <a:pPr lvl="3"/>
            <a:r>
              <a:rPr lang="fr-FR" noProof="0" smtClean="0"/>
              <a:t>Fourth level</a:t>
            </a:r>
          </a:p>
          <a:p>
            <a:pPr lvl="4"/>
            <a:r>
              <a:rPr lang="fr-FR" noProof="0" smtClean="0"/>
              <a:t>Fifth level</a:t>
            </a:r>
          </a:p>
        </p:txBody>
      </p:sp>
      <p:sp>
        <p:nvSpPr>
          <p:cNvPr id="264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8664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64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31640" y="6658664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2DB0298-8D5C-44A3-A5AF-D8EB7E10F4F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5384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6BB440-76B1-44E6-90EB-26294A95DCA3}" type="slidenum">
              <a:rPr lang="fr-FR" smtClean="0"/>
              <a:pPr/>
              <a:t>1</a:t>
            </a:fld>
            <a:endParaRPr lang="fr-FR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2529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B0298-8D5C-44A3-A5AF-D8EB7E10F4FC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436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28FF8B-EB4D-4925-861F-2EB7DA62AE08}" type="slidenum">
              <a:rPr lang="fr-FR" smtClean="0"/>
              <a:pPr/>
              <a:t>3</a:t>
            </a:fld>
            <a:endParaRPr lang="fr-FR" smtClean="0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637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B0298-8D5C-44A3-A5AF-D8EB7E10F4FC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876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188913"/>
            <a:ext cx="2124075" cy="60293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188913"/>
            <a:ext cx="6219825" cy="60293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188913"/>
            <a:ext cx="8208963" cy="777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125538"/>
            <a:ext cx="4171950" cy="509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171950" cy="2470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48088"/>
            <a:ext cx="4171950" cy="2470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39750" y="188913"/>
            <a:ext cx="8208963" cy="777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125538"/>
            <a:ext cx="4171950" cy="2470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25538"/>
            <a:ext cx="4171950" cy="2470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23850" y="3748088"/>
            <a:ext cx="4171950" cy="2470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48088"/>
            <a:ext cx="4171950" cy="2470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125538"/>
            <a:ext cx="4171950" cy="5092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171950" cy="5092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ond_dia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AutoShape 15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188913"/>
            <a:ext cx="8208963" cy="7778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180000" tIns="0" rIns="18000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6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125538"/>
            <a:ext cx="8496300" cy="509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Garamond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Garamond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Garamond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Garamond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Garamond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Garamond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Garamond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Garamond" pitchFamily="18" charset="0"/>
        </a:defRPr>
      </a:lvl9pPr>
    </p:titleStyle>
    <p:bodyStyle>
      <a:lvl1pPr marL="263525" indent="-263525" algn="just" rtl="0" eaLnBrk="0" fontAlgn="base" hangingPunct="0">
        <a:spcBef>
          <a:spcPct val="20000"/>
        </a:spcBef>
        <a:spcAft>
          <a:spcPct val="0"/>
        </a:spcAft>
        <a:buSzPct val="150000"/>
        <a:buBlip>
          <a:blip r:embed="rId16"/>
        </a:buBlip>
        <a:defRPr sz="2500" b="1">
          <a:solidFill>
            <a:srgbClr val="1E4C7C"/>
          </a:solidFill>
          <a:latin typeface="+mn-lt"/>
          <a:ea typeface="+mn-ea"/>
          <a:cs typeface="+mn-cs"/>
        </a:defRPr>
      </a:lvl1pPr>
      <a:lvl2pPr marL="628650" indent="-185738" algn="just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90000"/>
        <a:buFont typeface="Wingdings 2" pitchFamily="18" charset="2"/>
        <a:buChar char=""/>
        <a:defRPr sz="2100" b="1">
          <a:solidFill>
            <a:srgbClr val="1E4C7C"/>
          </a:solidFill>
          <a:latin typeface="+mn-lt"/>
        </a:defRPr>
      </a:lvl2pPr>
      <a:lvl3pPr marL="982663" indent="-174625" algn="just" rtl="0" eaLnBrk="0" fontAlgn="base" hangingPunct="0">
        <a:spcBef>
          <a:spcPct val="20000"/>
        </a:spcBef>
        <a:spcAft>
          <a:spcPct val="0"/>
        </a:spcAft>
        <a:buSzPct val="80000"/>
        <a:buFont typeface="Wingdings 2" pitchFamily="18" charset="2"/>
        <a:buChar char=""/>
        <a:defRPr sz="1900" b="1">
          <a:solidFill>
            <a:srgbClr val="1E4C7C"/>
          </a:solidFill>
          <a:latin typeface="+mn-lt"/>
        </a:defRPr>
      </a:lvl3pPr>
      <a:lvl4pPr marL="1349375" indent="-187325" algn="just" rtl="0" eaLnBrk="0" fontAlgn="base" hangingPunct="0">
        <a:spcBef>
          <a:spcPct val="20000"/>
        </a:spcBef>
        <a:spcAft>
          <a:spcPct val="0"/>
        </a:spcAft>
        <a:buClr>
          <a:srgbClr val="3D445B"/>
        </a:buClr>
        <a:buSzPct val="80000"/>
        <a:buFont typeface="Wingdings 2" pitchFamily="18" charset="2"/>
        <a:buBlip>
          <a:blip r:embed="rId17"/>
        </a:buBlip>
        <a:defRPr sz="1900" i="1">
          <a:solidFill>
            <a:srgbClr val="1E4C7C"/>
          </a:solidFill>
          <a:latin typeface="+mn-lt"/>
        </a:defRPr>
      </a:lvl4pPr>
      <a:lvl5pPr marL="1703388" indent="-174625" algn="just" rtl="0" eaLnBrk="0" fontAlgn="base" hangingPunct="0">
        <a:spcBef>
          <a:spcPct val="20000"/>
        </a:spcBef>
        <a:spcAft>
          <a:spcPct val="0"/>
        </a:spcAft>
        <a:buSzPct val="75000"/>
        <a:buBlip>
          <a:blip r:embed="rId18"/>
        </a:buBlip>
        <a:defRPr sz="1600">
          <a:solidFill>
            <a:srgbClr val="1E4C7C"/>
          </a:solidFill>
          <a:latin typeface="+mn-lt"/>
        </a:defRPr>
      </a:lvl5pPr>
      <a:lvl6pPr marL="2160588" indent="-174625" algn="just" rtl="0" fontAlgn="base">
        <a:spcBef>
          <a:spcPct val="20000"/>
        </a:spcBef>
        <a:spcAft>
          <a:spcPct val="0"/>
        </a:spcAft>
        <a:buSzPct val="75000"/>
        <a:buBlip>
          <a:blip r:embed="rId18"/>
        </a:buBlip>
        <a:defRPr sz="1600">
          <a:solidFill>
            <a:srgbClr val="1E4C7C"/>
          </a:solidFill>
          <a:latin typeface="+mn-lt"/>
        </a:defRPr>
      </a:lvl6pPr>
      <a:lvl7pPr marL="2617788" indent="-174625" algn="just" rtl="0" fontAlgn="base">
        <a:spcBef>
          <a:spcPct val="20000"/>
        </a:spcBef>
        <a:spcAft>
          <a:spcPct val="0"/>
        </a:spcAft>
        <a:buSzPct val="75000"/>
        <a:buBlip>
          <a:blip r:embed="rId18"/>
        </a:buBlip>
        <a:defRPr sz="1600">
          <a:solidFill>
            <a:srgbClr val="1E4C7C"/>
          </a:solidFill>
          <a:latin typeface="+mn-lt"/>
        </a:defRPr>
      </a:lvl7pPr>
      <a:lvl8pPr marL="3074988" indent="-174625" algn="just" rtl="0" fontAlgn="base">
        <a:spcBef>
          <a:spcPct val="20000"/>
        </a:spcBef>
        <a:spcAft>
          <a:spcPct val="0"/>
        </a:spcAft>
        <a:buSzPct val="75000"/>
        <a:buBlip>
          <a:blip r:embed="rId18"/>
        </a:buBlip>
        <a:defRPr sz="1600">
          <a:solidFill>
            <a:srgbClr val="1E4C7C"/>
          </a:solidFill>
          <a:latin typeface="+mn-lt"/>
        </a:defRPr>
      </a:lvl8pPr>
      <a:lvl9pPr marL="3532188" indent="-174625" algn="just" rtl="0" fontAlgn="base">
        <a:spcBef>
          <a:spcPct val="20000"/>
        </a:spcBef>
        <a:spcAft>
          <a:spcPct val="0"/>
        </a:spcAft>
        <a:buSzPct val="75000"/>
        <a:buBlip>
          <a:blip r:embed="rId18"/>
        </a:buBlip>
        <a:defRPr sz="1600">
          <a:solidFill>
            <a:srgbClr val="1E4C7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07504" y="188640"/>
            <a:ext cx="8928992" cy="6669360"/>
          </a:xfr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endParaRPr lang="en-US" sz="2400" b="0" dirty="0" smtClean="0">
              <a:latin typeface="Broadway BT" pitchFamily="82" charset="0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z="3600" dirty="0" smtClean="0">
                <a:solidFill>
                  <a:srgbClr val="FF0066"/>
                </a:solidFill>
              </a:rPr>
              <a:t>Chapter</a:t>
            </a:r>
            <a:r>
              <a:rPr lang="en-US" sz="2800" dirty="0" smtClean="0">
                <a:solidFill>
                  <a:srgbClr val="FF0066"/>
                </a:solidFill>
              </a:rPr>
              <a:t> 3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z="3600" dirty="0" smtClean="0">
                <a:solidFill>
                  <a:srgbClr val="FF0066"/>
                </a:solidFill>
              </a:rPr>
              <a:t>Block Ciphers and Data Encryption Standard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US" sz="36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27384"/>
            <a:ext cx="9128883" cy="6858000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US" sz="3200" dirty="0" smtClean="0">
                <a:solidFill>
                  <a:srgbClr val="FF0000"/>
                </a:solidFill>
              </a:rPr>
              <a:t>Widely used block Ciphers</a:t>
            </a:r>
            <a:endParaRPr lang="en-GB" sz="3200" dirty="0" smtClean="0">
              <a:solidFill>
                <a:srgbClr val="FF0000"/>
              </a:solidFill>
              <a:latin typeface="Garamond" pitchFamily="18" charset="0"/>
            </a:endParaRPr>
          </a:p>
          <a:p>
            <a:pPr marL="0" indent="0">
              <a:spcBef>
                <a:spcPts val="332"/>
              </a:spcBef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332"/>
              </a:spcBef>
              <a:spcAft>
                <a:spcPts val="1200"/>
              </a:spcAft>
              <a:buNone/>
            </a:pP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block cipher algorithms widely used today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 following:</a:t>
            </a:r>
          </a:p>
          <a:p>
            <a:pPr marL="1882775" indent="-790575">
              <a:lnSpc>
                <a:spcPct val="150000"/>
              </a:lnSpc>
              <a:spcBef>
                <a:spcPts val="332"/>
              </a:spcBef>
              <a:buClr>
                <a:srgbClr val="FF0000"/>
              </a:buClr>
              <a:buSzPct val="100000"/>
              <a:buFont typeface="+mj-lt"/>
              <a:buAutoNum type="romanLcPeriod"/>
            </a:pP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(Data Encryption Standard)</a:t>
            </a:r>
          </a:p>
          <a:p>
            <a:pPr marL="1882775" indent="-790575">
              <a:lnSpc>
                <a:spcPct val="150000"/>
              </a:lnSpc>
              <a:spcBef>
                <a:spcPts val="332"/>
              </a:spcBef>
              <a:buClr>
                <a:srgbClr val="FF0000"/>
              </a:buClr>
              <a:buSzPct val="100000"/>
              <a:buFont typeface="+mj-lt"/>
              <a:buAutoNum type="romanLcPeriod"/>
            </a:pP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 DES</a:t>
            </a:r>
          </a:p>
          <a:p>
            <a:pPr marL="1828800" indent="-736600">
              <a:lnSpc>
                <a:spcPct val="150000"/>
              </a:lnSpc>
              <a:spcBef>
                <a:spcPts val="332"/>
              </a:spcBef>
              <a:buClr>
                <a:srgbClr val="FF0000"/>
              </a:buClr>
              <a:buSzPct val="100000"/>
              <a:buFont typeface="+mj-lt"/>
              <a:buAutoNum type="romanLcPeriod"/>
              <a:tabLst>
                <a:tab pos="1828800" algn="l"/>
              </a:tabLst>
            </a:pP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 DES</a:t>
            </a:r>
          </a:p>
          <a:p>
            <a:pPr marL="1882775" indent="-790575">
              <a:lnSpc>
                <a:spcPct val="150000"/>
              </a:lnSpc>
              <a:spcBef>
                <a:spcPts val="332"/>
              </a:spcBef>
              <a:buClr>
                <a:srgbClr val="FF0000"/>
              </a:buClr>
              <a:buSzPct val="100000"/>
              <a:buFont typeface="+mj-lt"/>
              <a:buAutoNum type="romanLcPeriod"/>
            </a:pP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AES (Advanced Encryption Standard)</a:t>
            </a:r>
          </a:p>
          <a:p>
            <a:pPr marL="1092200" indent="0">
              <a:lnSpc>
                <a:spcPct val="150000"/>
              </a:lnSpc>
              <a:spcBef>
                <a:spcPts val="332"/>
              </a:spcBef>
              <a:buNone/>
            </a:pPr>
            <a:endParaRPr lang="en-US" sz="1800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975" lvl="1" indent="0">
              <a:buNone/>
              <a:defRPr/>
            </a:pPr>
            <a:r>
              <a:rPr lang="en-US" sz="2300" dirty="0" smtClean="0"/>
              <a:t> </a:t>
            </a:r>
            <a:endParaRPr lang="en-US" sz="1800" dirty="0" smtClean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038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0330440">
            <a:off x="-1418256" y="2976873"/>
            <a:ext cx="8446992" cy="3098311"/>
          </a:xfrm>
          <a:solidFill>
            <a:schemeClr val="tx2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/>
          <a:lstStyle/>
          <a:p>
            <a:pPr marL="0" indent="0" algn="ctr">
              <a:buNone/>
            </a:pPr>
            <a:endParaRPr lang="en-US" sz="32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Encryption Standard (DES)</a:t>
            </a:r>
          </a:p>
          <a:p>
            <a:pPr marL="0" indent="0" algn="ctr">
              <a:buNone/>
            </a:pPr>
            <a:r>
              <a:rPr lang="en-US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345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16632"/>
            <a:ext cx="9128883" cy="6741368"/>
          </a:xfr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Block Ciphers: </a:t>
            </a:r>
            <a:r>
              <a:rPr lang="en-US" sz="2400" dirty="0">
                <a:solidFill>
                  <a:srgbClr val="0000FF"/>
                </a:solidFill>
              </a:rPr>
              <a:t>Data Encryption Standard </a:t>
            </a:r>
            <a:r>
              <a:rPr lang="en-US" sz="2400" dirty="0" smtClean="0">
                <a:solidFill>
                  <a:srgbClr val="0000FF"/>
                </a:solidFill>
              </a:rPr>
              <a:t>(DES)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rgbClr val="0000FF"/>
                </a:solidFill>
              </a:rPr>
              <a:t>Data Encryption Standard</a:t>
            </a:r>
            <a:r>
              <a:rPr lang="en-US" sz="2400" dirty="0">
                <a:solidFill>
                  <a:schemeClr val="tx1"/>
                </a:solidFill>
              </a:rPr>
              <a:t>, known as DES, is a simple block cipher developed way back in the 1970s. 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It is the most widely used encryption scheme.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The </a:t>
            </a:r>
            <a:r>
              <a:rPr lang="en-US" sz="2300" dirty="0" smtClean="0">
                <a:solidFill>
                  <a:schemeClr val="tx1"/>
                </a:solidFill>
              </a:rPr>
              <a:t>plaintext is 64-bits in length, and the key is 56-bits in length</a:t>
            </a:r>
            <a:endParaRPr lang="en-US" sz="230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There are </a:t>
            </a:r>
            <a:r>
              <a:rPr lang="en-US" sz="2400" dirty="0" smtClean="0">
                <a:solidFill>
                  <a:schemeClr val="tx1"/>
                </a:solidFill>
              </a:rPr>
              <a:t>16 rounds </a:t>
            </a:r>
            <a:r>
              <a:rPr lang="en-US" sz="2400" dirty="0">
                <a:solidFill>
                  <a:schemeClr val="tx1"/>
                </a:solidFill>
              </a:rPr>
              <a:t>of </a:t>
            </a:r>
            <a:r>
              <a:rPr lang="en-US" sz="2400" dirty="0" smtClean="0">
                <a:solidFill>
                  <a:schemeClr val="tx1"/>
                </a:solidFill>
              </a:rPr>
              <a:t>processing. From the original 56-bit key, 16 sub keys are generated, one of which is used for each round.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With a key length of 56 bits, there </a:t>
            </a:r>
            <a:r>
              <a:rPr lang="en-US" sz="2400" dirty="0" smtClean="0">
                <a:solidFill>
                  <a:schemeClr val="tx1"/>
                </a:solidFill>
              </a:rPr>
              <a:t>are 2</a:t>
            </a:r>
            <a:r>
              <a:rPr lang="en-US" sz="2400" baseline="30000" dirty="0" smtClean="0">
                <a:solidFill>
                  <a:schemeClr val="tx1"/>
                </a:solidFill>
              </a:rPr>
              <a:t>56</a:t>
            </a:r>
            <a:r>
              <a:rPr lang="en-US" sz="2400" dirty="0" smtClean="0">
                <a:solidFill>
                  <a:schemeClr val="tx1"/>
                </a:solidFill>
              </a:rPr>
              <a:t>possible </a:t>
            </a:r>
            <a:r>
              <a:rPr lang="en-US" sz="2400" dirty="0">
                <a:solidFill>
                  <a:schemeClr val="tx1"/>
                </a:solidFill>
              </a:rPr>
              <a:t>keys, which is approximately 7.2 X </a:t>
            </a:r>
            <a:r>
              <a:rPr lang="en-US" sz="2400" dirty="0" smtClean="0">
                <a:solidFill>
                  <a:schemeClr val="tx1"/>
                </a:solidFill>
              </a:rPr>
              <a:t>10</a:t>
            </a:r>
            <a:r>
              <a:rPr lang="en-US" sz="2400" baseline="30000" dirty="0" smtClean="0">
                <a:solidFill>
                  <a:schemeClr val="tx1"/>
                </a:solidFill>
              </a:rPr>
              <a:t>16 </a:t>
            </a:r>
            <a:r>
              <a:rPr lang="en-US" sz="2400" dirty="0" smtClean="0">
                <a:solidFill>
                  <a:schemeClr val="tx1"/>
                </a:solidFill>
              </a:rPr>
              <a:t>keys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marL="143510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206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188337"/>
            <a:ext cx="8208963" cy="779026"/>
          </a:xfrm>
        </p:spPr>
        <p:txBody>
          <a:bodyPr/>
          <a:lstStyle/>
          <a:p>
            <a:r>
              <a:rPr lang="en-US" b="0" dirty="0"/>
              <a:t>DES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/>
              <a:t>Features:</a:t>
            </a:r>
          </a:p>
          <a:p>
            <a:pPr marL="0" indent="0">
              <a:buNone/>
            </a:pPr>
            <a:r>
              <a:rPr lang="en-US" b="0" dirty="0"/>
              <a:t>– Block size = 64 bits</a:t>
            </a:r>
          </a:p>
          <a:p>
            <a:pPr marL="0" indent="0">
              <a:buNone/>
            </a:pPr>
            <a:r>
              <a:rPr lang="en-US" b="0" dirty="0"/>
              <a:t>– Key size = 56 bits (in reality, 64 bits, but 8 are used as</a:t>
            </a:r>
          </a:p>
          <a:p>
            <a:pPr marL="0" indent="0">
              <a:buNone/>
            </a:pPr>
            <a:r>
              <a:rPr lang="en-US" b="0" dirty="0"/>
              <a:t>parity-check bits for error control, see next slide)</a:t>
            </a:r>
          </a:p>
          <a:p>
            <a:pPr marL="0" indent="0">
              <a:buNone/>
            </a:pPr>
            <a:r>
              <a:rPr lang="en-US" b="0" dirty="0"/>
              <a:t>– Number of rounds = 16</a:t>
            </a:r>
          </a:p>
          <a:p>
            <a:pPr marL="0" indent="0">
              <a:buNone/>
            </a:pPr>
            <a:r>
              <a:rPr lang="en-US" b="0" dirty="0"/>
              <a:t>– 16 intermediary keys, each 48 </a:t>
            </a:r>
            <a:r>
              <a:rPr lang="en-US" b="0" dirty="0" smtClean="0"/>
              <a:t>bits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221088"/>
            <a:ext cx="56578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83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260648"/>
            <a:ext cx="8928992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9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17" y="129663"/>
            <a:ext cx="9128883" cy="6741368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Block Ciphers: </a:t>
            </a:r>
            <a:r>
              <a:rPr lang="en-US" sz="2000" dirty="0" smtClean="0">
                <a:solidFill>
                  <a:schemeClr val="tx1"/>
                </a:solidFill>
              </a:rPr>
              <a:t>DES</a:t>
            </a:r>
          </a:p>
          <a:p>
            <a:r>
              <a:rPr lang="en-US" sz="2000" i="1" dirty="0">
                <a:solidFill>
                  <a:srgbClr val="C00000"/>
                </a:solidFill>
              </a:rPr>
              <a:t>Outline of the DES Algorithm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DES operates on two inputs to the encryption function:  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5778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chemeClr val="tx1"/>
                </a:solidFill>
              </a:rPr>
              <a:t>a </a:t>
            </a:r>
            <a:r>
              <a:rPr lang="en-US" sz="2000" dirty="0">
                <a:solidFill>
                  <a:schemeClr val="tx1"/>
                </a:solidFill>
              </a:rPr>
              <a:t>64-bit block of plaintext to be encrypted and the 56-bit key k.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Note:</a:t>
            </a:r>
            <a:r>
              <a:rPr lang="en-US" sz="2000" dirty="0">
                <a:solidFill>
                  <a:schemeClr val="tx1"/>
                </a:solidFill>
              </a:rPr>
              <a:t> Actually, the function expects a 64-bit key as input. However, only 56 of these bits </a:t>
            </a:r>
            <a:r>
              <a:rPr lang="en-US" sz="2000" dirty="0" smtClean="0">
                <a:solidFill>
                  <a:schemeClr val="tx1"/>
                </a:solidFill>
              </a:rPr>
              <a:t>are </a:t>
            </a:r>
            <a:r>
              <a:rPr lang="en-US" sz="2000" dirty="0">
                <a:solidFill>
                  <a:schemeClr val="tx1"/>
                </a:solidFill>
              </a:rPr>
              <a:t>ever used; the other 8 </a:t>
            </a:r>
            <a:r>
              <a:rPr lang="en-US" sz="2000" dirty="0" smtClean="0">
                <a:solidFill>
                  <a:schemeClr val="tx1"/>
                </a:solidFill>
              </a:rPr>
              <a:t>bits </a:t>
            </a:r>
            <a:r>
              <a:rPr lang="en-US" sz="2000" dirty="0" smtClean="0">
                <a:solidFill>
                  <a:srgbClr val="FF0000"/>
                </a:solidFill>
              </a:rPr>
              <a:t>(8</a:t>
            </a:r>
            <a:r>
              <a:rPr lang="en-US" sz="2000" baseline="30000" dirty="0" smtClean="0">
                <a:solidFill>
                  <a:srgbClr val="FF0000"/>
                </a:solidFill>
              </a:rPr>
              <a:t>th</a:t>
            </a:r>
            <a:r>
              <a:rPr lang="en-US" sz="2000" dirty="0" smtClean="0">
                <a:solidFill>
                  <a:srgbClr val="FF0000"/>
                </a:solidFill>
              </a:rPr>
              <a:t>, 16</a:t>
            </a:r>
            <a:r>
              <a:rPr lang="en-US" sz="2000" baseline="30000" dirty="0" smtClean="0">
                <a:solidFill>
                  <a:srgbClr val="FF0000"/>
                </a:solidFill>
              </a:rPr>
              <a:t>th</a:t>
            </a:r>
            <a:r>
              <a:rPr lang="en-US" sz="2000" dirty="0" smtClean="0">
                <a:solidFill>
                  <a:srgbClr val="FF0000"/>
                </a:solidFill>
              </a:rPr>
              <a:t>, 24</a:t>
            </a:r>
            <a:r>
              <a:rPr lang="en-US" sz="2000" baseline="30000" dirty="0" smtClean="0">
                <a:solidFill>
                  <a:srgbClr val="FF0000"/>
                </a:solidFill>
              </a:rPr>
              <a:t>th</a:t>
            </a:r>
            <a:r>
              <a:rPr lang="en-US" sz="2000" dirty="0" smtClean="0">
                <a:solidFill>
                  <a:srgbClr val="FF0000"/>
                </a:solidFill>
              </a:rPr>
              <a:t>,…,64</a:t>
            </a:r>
            <a:r>
              <a:rPr lang="en-US" sz="2000" baseline="30000" dirty="0" smtClean="0">
                <a:solidFill>
                  <a:srgbClr val="FF0000"/>
                </a:solidFill>
              </a:rPr>
              <a:t>th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can be used as parity </a:t>
            </a:r>
            <a:r>
              <a:rPr lang="en-US" sz="2000" dirty="0" smtClean="0">
                <a:solidFill>
                  <a:schemeClr val="tx1"/>
                </a:solidFill>
              </a:rPr>
              <a:t>bits.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 processing of the plaintext proceeds in </a:t>
            </a:r>
            <a:r>
              <a:rPr lang="en-US" sz="2000" dirty="0" smtClean="0">
                <a:solidFill>
                  <a:schemeClr val="tx1"/>
                </a:solidFill>
              </a:rPr>
              <a:t>four phases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  <a:endParaRPr lang="en-US" sz="900" dirty="0">
              <a:solidFill>
                <a:schemeClr val="tx1"/>
              </a:solidFill>
            </a:endParaRPr>
          </a:p>
          <a:p>
            <a:pPr marL="4572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In </a:t>
            </a:r>
            <a:r>
              <a:rPr lang="en-US" sz="2000" dirty="0">
                <a:solidFill>
                  <a:srgbClr val="3021F1"/>
                </a:solidFill>
              </a:rPr>
              <a:t>first phase</a:t>
            </a:r>
            <a:r>
              <a:rPr lang="en-US" sz="2000" dirty="0">
                <a:solidFill>
                  <a:schemeClr val="tx1"/>
                </a:solidFill>
              </a:rPr>
              <a:t>, the 64-bit plaintext passes through an </a:t>
            </a:r>
            <a:r>
              <a:rPr lang="en-US" sz="2000" dirty="0">
                <a:solidFill>
                  <a:srgbClr val="C00000"/>
                </a:solidFill>
              </a:rPr>
              <a:t>initial permutation 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rgbClr val="C00000"/>
                </a:solidFill>
              </a:rPr>
              <a:t>IP</a:t>
            </a:r>
            <a:r>
              <a:rPr lang="en-US" sz="2000" dirty="0">
                <a:solidFill>
                  <a:schemeClr val="tx1"/>
                </a:solidFill>
              </a:rPr>
              <a:t>) that rearranges the bits to produce the </a:t>
            </a:r>
            <a:r>
              <a:rPr lang="en-US" sz="2000" i="1" dirty="0">
                <a:solidFill>
                  <a:srgbClr val="C00000"/>
                </a:solidFill>
              </a:rPr>
              <a:t>permuted input</a:t>
            </a:r>
            <a:r>
              <a:rPr lang="en-US" sz="2000" dirty="0">
                <a:solidFill>
                  <a:schemeClr val="tx1"/>
                </a:solidFill>
              </a:rPr>
              <a:t>. This permuted input is then broken into a right half and a left half, each 32-bits long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 marL="457200" lvl="1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3021F1"/>
                </a:solidFill>
              </a:rPr>
              <a:t>Second </a:t>
            </a:r>
            <a:r>
              <a:rPr lang="en-US" sz="2000" dirty="0">
                <a:solidFill>
                  <a:srgbClr val="3021F1"/>
                </a:solidFill>
              </a:rPr>
              <a:t>phase </a:t>
            </a:r>
            <a:r>
              <a:rPr lang="en-US" sz="2000" dirty="0">
                <a:solidFill>
                  <a:schemeClr val="tx1"/>
                </a:solidFill>
              </a:rPr>
              <a:t>consists of 16 </a:t>
            </a:r>
            <a:r>
              <a:rPr lang="en-US" sz="2000" dirty="0">
                <a:solidFill>
                  <a:srgbClr val="C00000"/>
                </a:solidFill>
              </a:rPr>
              <a:t>rounds</a:t>
            </a:r>
            <a:r>
              <a:rPr lang="en-US" sz="2000" dirty="0">
                <a:solidFill>
                  <a:schemeClr val="tx1"/>
                </a:solidFill>
              </a:rPr>
              <a:t> of an identical operation, called the function F, in which data are combined with the </a:t>
            </a:r>
            <a:r>
              <a:rPr lang="en-US" sz="2000" dirty="0" smtClean="0">
                <a:solidFill>
                  <a:schemeClr val="tx1"/>
                </a:solidFill>
              </a:rPr>
              <a:t>key.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This </a:t>
            </a:r>
            <a:r>
              <a:rPr lang="en-US" sz="2000" dirty="0">
                <a:solidFill>
                  <a:schemeClr val="tx1"/>
                </a:solidFill>
              </a:rPr>
              <a:t>phase </a:t>
            </a:r>
            <a:r>
              <a:rPr lang="en-US" sz="2000" dirty="0" smtClean="0">
                <a:solidFill>
                  <a:schemeClr val="tx1"/>
                </a:solidFill>
              </a:rPr>
              <a:t>consists of  </a:t>
            </a:r>
            <a:r>
              <a:rPr lang="en-US" sz="2000" dirty="0">
                <a:solidFill>
                  <a:schemeClr val="tx1"/>
                </a:solidFill>
              </a:rPr>
              <a:t>sixteen  rounds  of  the  same  function,  which  involves  both  permutation  and  substitution </a:t>
            </a:r>
            <a:r>
              <a:rPr lang="en-US" sz="2000" dirty="0" smtClean="0">
                <a:solidFill>
                  <a:schemeClr val="tx1"/>
                </a:solidFill>
              </a:rPr>
              <a:t>functions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sz="800" dirty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1317625" indent="-5461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/>
              </a:solidFill>
            </a:endParaRPr>
          </a:p>
          <a:p>
            <a:pPr marL="1435100" indent="0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638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632"/>
            <a:ext cx="9144000" cy="6741368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Block Ciphers: </a:t>
            </a:r>
            <a:r>
              <a:rPr lang="en-US" sz="2400" dirty="0" smtClean="0">
                <a:solidFill>
                  <a:schemeClr val="tx1"/>
                </a:solidFill>
              </a:rPr>
              <a:t>DES</a:t>
            </a:r>
          </a:p>
          <a:p>
            <a:pPr marL="403225" lvl="1" indent="-285750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In </a:t>
            </a:r>
            <a:r>
              <a:rPr lang="en-US" sz="2400" dirty="0">
                <a:solidFill>
                  <a:schemeClr val="tx1"/>
                </a:solidFill>
              </a:rPr>
              <a:t>each round (see Figure):</a:t>
            </a:r>
          </a:p>
          <a:p>
            <a:pPr marL="285750" lvl="2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The key bits are shifted, and then 48 bits are selected from the 56 bits of the </a:t>
            </a:r>
            <a:r>
              <a:rPr lang="en-US" sz="2400" dirty="0" smtClean="0">
                <a:solidFill>
                  <a:schemeClr val="tx1"/>
                </a:solidFill>
              </a:rPr>
              <a:t>key.</a:t>
            </a:r>
          </a:p>
          <a:p>
            <a:pPr marL="285750" lvl="2" indent="-28575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chemeClr val="tx1"/>
                </a:solidFill>
              </a:rPr>
              <a:t>right half of the data is expanded to 48 bits via an </a:t>
            </a:r>
            <a:r>
              <a:rPr lang="en-US" sz="2400" dirty="0">
                <a:solidFill>
                  <a:srgbClr val="C00000"/>
                </a:solidFill>
              </a:rPr>
              <a:t>expansion permutation</a:t>
            </a:r>
            <a:r>
              <a:rPr lang="en-US" sz="2400" dirty="0">
                <a:solidFill>
                  <a:schemeClr val="tx1"/>
                </a:solidFill>
              </a:rPr>
              <a:t>, combined with 48 bits of a shifted and permuted key via an XOR, sent through 8 </a:t>
            </a:r>
            <a:r>
              <a:rPr lang="en-US" sz="2400" dirty="0">
                <a:solidFill>
                  <a:srgbClr val="C00000"/>
                </a:solidFill>
              </a:rPr>
              <a:t>S-boxes</a:t>
            </a:r>
            <a:r>
              <a:rPr lang="en-US" sz="2400" dirty="0">
                <a:solidFill>
                  <a:schemeClr val="tx1"/>
                </a:solidFill>
              </a:rPr>
              <a:t> producing 32 new bits, and permuted </a:t>
            </a:r>
            <a:r>
              <a:rPr lang="en-US" sz="2400" dirty="0" smtClean="0">
                <a:solidFill>
                  <a:schemeClr val="tx1"/>
                </a:solidFill>
              </a:rPr>
              <a:t>again.</a:t>
            </a:r>
          </a:p>
          <a:p>
            <a:pPr marL="285750" lvl="2" indent="-28575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chemeClr val="tx1"/>
                </a:solidFill>
              </a:rPr>
              <a:t>output of Function F is then combined with the left half via another </a:t>
            </a:r>
            <a:r>
              <a:rPr lang="en-US" sz="2400" dirty="0" smtClean="0">
                <a:solidFill>
                  <a:schemeClr val="tx1"/>
                </a:solidFill>
              </a:rPr>
              <a:t>XOR. </a:t>
            </a:r>
          </a:p>
          <a:p>
            <a:pPr marL="285750" lvl="2" indent="-28575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chemeClr val="tx1"/>
                </a:solidFill>
              </a:rPr>
              <a:t>result of these operations becomes the </a:t>
            </a:r>
            <a:r>
              <a:rPr lang="en-US" sz="2400" dirty="0" smtClean="0">
                <a:solidFill>
                  <a:schemeClr val="tx1"/>
                </a:solidFill>
              </a:rPr>
              <a:t>new </a:t>
            </a:r>
            <a:r>
              <a:rPr lang="en-US" sz="2400" dirty="0">
                <a:solidFill>
                  <a:schemeClr val="tx1"/>
                </a:solidFill>
              </a:rPr>
              <a:t>right half; the old  right  half 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becomes the new left </a:t>
            </a:r>
            <a:r>
              <a:rPr lang="en-US" sz="2400" dirty="0" smtClean="0">
                <a:solidFill>
                  <a:schemeClr val="tx1"/>
                </a:solidFill>
              </a:rPr>
              <a:t>half. These </a:t>
            </a:r>
            <a:r>
              <a:rPr lang="en-US" sz="2400" dirty="0">
                <a:solidFill>
                  <a:schemeClr val="tx1"/>
                </a:solidFill>
              </a:rPr>
              <a:t>operations are repeated 16 times, making 16 rounds of </a:t>
            </a:r>
            <a:r>
              <a:rPr lang="en-US" sz="2400" dirty="0" smtClean="0">
                <a:solidFill>
                  <a:schemeClr val="tx1"/>
                </a:solidFill>
              </a:rPr>
              <a:t>DES.</a:t>
            </a:r>
          </a:p>
          <a:p>
            <a:pPr marL="285750" lvl="2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In the </a:t>
            </a:r>
            <a:r>
              <a:rPr lang="en-US" sz="2400" dirty="0">
                <a:solidFill>
                  <a:srgbClr val="3021F1"/>
                </a:solidFill>
              </a:rPr>
              <a:t>third phase</a:t>
            </a:r>
            <a:r>
              <a:rPr lang="en-US" sz="2400" dirty="0">
                <a:solidFill>
                  <a:schemeClr val="tx1"/>
                </a:solidFill>
              </a:rPr>
              <a:t>, the output of the </a:t>
            </a:r>
            <a:r>
              <a:rPr lang="en-US" sz="2400" dirty="0" smtClean="0">
                <a:solidFill>
                  <a:schemeClr val="tx1"/>
                </a:solidFill>
              </a:rPr>
              <a:t>last </a:t>
            </a:r>
            <a:r>
              <a:rPr lang="en-US" sz="2400" dirty="0">
                <a:solidFill>
                  <a:schemeClr val="tx1"/>
                </a:solidFill>
              </a:rPr>
              <a:t>(sixteenth) round consists of 64 bits that are a function of the input plaintext and the key. The left and right halves of the output are swapped to produce the </a:t>
            </a:r>
            <a:r>
              <a:rPr lang="en-US" sz="2400" dirty="0" err="1" smtClean="0">
                <a:solidFill>
                  <a:srgbClr val="FF0000"/>
                </a:solidFill>
              </a:rPr>
              <a:t>preoutput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  <a:p>
            <a:pPr marL="143510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8775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632"/>
            <a:ext cx="9144000" cy="6741368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Block Ciphers: </a:t>
            </a:r>
            <a:r>
              <a:rPr lang="en-US" sz="2000" dirty="0" smtClean="0">
                <a:solidFill>
                  <a:schemeClr val="tx1"/>
                </a:solidFill>
              </a:rPr>
              <a:t>DES</a:t>
            </a:r>
          </a:p>
          <a:p>
            <a:r>
              <a:rPr lang="en-US" sz="2000" i="1" dirty="0">
                <a:solidFill>
                  <a:srgbClr val="C00000"/>
                </a:solidFill>
              </a:rPr>
              <a:t>Outline of the DES </a:t>
            </a:r>
            <a:r>
              <a:rPr lang="en-US" sz="2000" i="1" dirty="0" smtClean="0">
                <a:solidFill>
                  <a:srgbClr val="C00000"/>
                </a:solidFill>
              </a:rPr>
              <a:t>Algorithm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</a:rPr>
              <a:t>In </a:t>
            </a:r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rgbClr val="3021F1"/>
                </a:solidFill>
              </a:rPr>
              <a:t>final phase</a:t>
            </a:r>
            <a:r>
              <a:rPr lang="en-US" sz="2400" dirty="0">
                <a:solidFill>
                  <a:schemeClr val="tx1"/>
                </a:solidFill>
              </a:rPr>
              <a:t>, the </a:t>
            </a:r>
            <a:r>
              <a:rPr lang="en-US" sz="2400" i="1" dirty="0" err="1">
                <a:solidFill>
                  <a:srgbClr val="C00000"/>
                </a:solidFill>
              </a:rPr>
              <a:t>preoutput</a:t>
            </a:r>
            <a:r>
              <a:rPr lang="en-US" sz="2400" dirty="0">
                <a:solidFill>
                  <a:schemeClr val="tx1"/>
                </a:solidFill>
              </a:rPr>
              <a:t> is passed through an </a:t>
            </a:r>
            <a:r>
              <a:rPr lang="en-US" sz="2400" dirty="0">
                <a:solidFill>
                  <a:srgbClr val="C00000"/>
                </a:solidFill>
              </a:rPr>
              <a:t>inverse  permutation </a:t>
            </a: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dirty="0">
                <a:solidFill>
                  <a:srgbClr val="C00000"/>
                </a:solidFill>
              </a:rPr>
              <a:t>IP</a:t>
            </a:r>
            <a:r>
              <a:rPr lang="en-US" sz="2400" baseline="30000" dirty="0">
                <a:solidFill>
                  <a:srgbClr val="C00000"/>
                </a:solidFill>
              </a:rPr>
              <a:t>-1</a:t>
            </a:r>
            <a:r>
              <a:rPr lang="en-US" sz="2400" dirty="0">
                <a:solidFill>
                  <a:schemeClr val="tx1"/>
                </a:solidFill>
              </a:rPr>
              <a:t>) of the initial permutation function, to produce the 64-bit ciphertext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The  right-hand  portion  of  </a:t>
            </a:r>
            <a:r>
              <a:rPr lang="en-US" sz="2400" dirty="0" smtClean="0">
                <a:solidFill>
                  <a:schemeClr val="tx1"/>
                </a:solidFill>
              </a:rPr>
              <a:t>the following Figure shows  </a:t>
            </a:r>
            <a:r>
              <a:rPr lang="en-US" sz="2400" dirty="0">
                <a:solidFill>
                  <a:schemeClr val="tx1"/>
                </a:solidFill>
              </a:rPr>
              <a:t>the  way  in  which  the  56-bit  key  is  </a:t>
            </a:r>
            <a:r>
              <a:rPr lang="en-US" sz="2400" dirty="0" smtClean="0">
                <a:solidFill>
                  <a:schemeClr val="tx1"/>
                </a:solidFill>
              </a:rPr>
              <a:t>used.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/>
                </a:solidFill>
              </a:rPr>
              <a:t>Initially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smtClean="0">
                <a:solidFill>
                  <a:schemeClr val="tx1"/>
                </a:solidFill>
              </a:rPr>
              <a:t>the 64 bit </a:t>
            </a:r>
            <a:r>
              <a:rPr lang="en-US" sz="2400" dirty="0">
                <a:solidFill>
                  <a:schemeClr val="tx1"/>
                </a:solidFill>
              </a:rPr>
              <a:t>key is passed through a permutation function, </a:t>
            </a:r>
            <a:r>
              <a:rPr lang="en-US" sz="2400" dirty="0" smtClean="0">
                <a:solidFill>
                  <a:schemeClr val="tx1"/>
                </a:solidFill>
              </a:rPr>
              <a:t>then 8 </a:t>
            </a:r>
            <a:r>
              <a:rPr lang="en-US" sz="2400" dirty="0">
                <a:solidFill>
                  <a:schemeClr val="tx1"/>
                </a:solidFill>
              </a:rPr>
              <a:t>bits (</a:t>
            </a:r>
            <a:r>
              <a:rPr lang="en-US" sz="2400" dirty="0" smtClean="0">
                <a:solidFill>
                  <a:schemeClr val="tx1"/>
                </a:solidFill>
              </a:rPr>
              <a:t>k</a:t>
            </a:r>
            <a:r>
              <a:rPr lang="en-US" sz="2400" baseline="-25000" dirty="0" smtClean="0">
                <a:solidFill>
                  <a:schemeClr val="tx1"/>
                </a:solidFill>
              </a:rPr>
              <a:t>8</a:t>
            </a:r>
            <a:r>
              <a:rPr lang="en-US" sz="2400" dirty="0" smtClean="0">
                <a:solidFill>
                  <a:schemeClr val="tx1"/>
                </a:solidFill>
              </a:rPr>
              <a:t>,k</a:t>
            </a:r>
            <a:r>
              <a:rPr lang="en-US" sz="2400" baseline="-25000" dirty="0" smtClean="0">
                <a:solidFill>
                  <a:schemeClr val="tx1"/>
                </a:solidFill>
              </a:rPr>
              <a:t>16</a:t>
            </a:r>
            <a:r>
              <a:rPr lang="en-US" sz="2400" dirty="0" smtClean="0">
                <a:solidFill>
                  <a:schemeClr val="tx1"/>
                </a:solidFill>
              </a:rPr>
              <a:t>,k</a:t>
            </a:r>
            <a:r>
              <a:rPr lang="en-US" sz="2400" baseline="-25000" dirty="0" smtClean="0">
                <a:solidFill>
                  <a:schemeClr val="tx1"/>
                </a:solidFill>
              </a:rPr>
              <a:t>24</a:t>
            </a:r>
            <a:r>
              <a:rPr lang="en-US" sz="2400" dirty="0" smtClean="0">
                <a:solidFill>
                  <a:schemeClr val="tx1"/>
                </a:solidFill>
              </a:rPr>
              <a:t>,... </a:t>
            </a:r>
            <a:r>
              <a:rPr lang="en-US" sz="2400" dirty="0">
                <a:solidFill>
                  <a:schemeClr val="tx1"/>
                </a:solidFill>
              </a:rPr>
              <a:t>,</a:t>
            </a:r>
            <a:r>
              <a:rPr lang="en-US" sz="2400" dirty="0" smtClean="0">
                <a:solidFill>
                  <a:schemeClr val="tx1"/>
                </a:solidFill>
              </a:rPr>
              <a:t>k</a:t>
            </a:r>
            <a:r>
              <a:rPr lang="en-US" sz="2400" baseline="-25000" dirty="0" smtClean="0">
                <a:solidFill>
                  <a:schemeClr val="tx1"/>
                </a:solidFill>
              </a:rPr>
              <a:t>64</a:t>
            </a:r>
            <a:r>
              <a:rPr lang="en-US" sz="2400" dirty="0" smtClean="0">
                <a:solidFill>
                  <a:schemeClr val="tx1"/>
                </a:solidFill>
              </a:rPr>
              <a:t>) of K are discarded.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/>
                </a:solidFill>
              </a:rPr>
              <a:t>Then</a:t>
            </a:r>
            <a:r>
              <a:rPr lang="en-US" sz="2400" dirty="0">
                <a:solidFill>
                  <a:schemeClr val="tx1"/>
                </a:solidFill>
              </a:rPr>
              <a:t>, for each of the </a:t>
            </a:r>
            <a:r>
              <a:rPr lang="en-US" sz="2400" dirty="0" smtClean="0">
                <a:solidFill>
                  <a:schemeClr val="tx1"/>
                </a:solidFill>
              </a:rPr>
              <a:t>16 rounds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smtClean="0">
                <a:solidFill>
                  <a:schemeClr val="tx1"/>
                </a:solidFill>
              </a:rPr>
              <a:t>a 48 bit </a:t>
            </a:r>
            <a:r>
              <a:rPr lang="en-US" sz="2400" dirty="0" err="1" smtClean="0">
                <a:solidFill>
                  <a:schemeClr val="tx1"/>
                </a:solidFill>
              </a:rPr>
              <a:t>subkey</a:t>
            </a:r>
            <a:r>
              <a:rPr lang="en-US" sz="2400" dirty="0" smtClean="0">
                <a:solidFill>
                  <a:schemeClr val="tx1"/>
                </a:solidFill>
              </a:rPr>
              <a:t>  </a:t>
            </a:r>
            <a:r>
              <a:rPr lang="en-US" sz="2400" dirty="0">
                <a:solidFill>
                  <a:schemeClr val="tx1"/>
                </a:solidFill>
              </a:rPr>
              <a:t>(K</a:t>
            </a:r>
            <a:r>
              <a:rPr lang="en-US" sz="2400" baseline="-25000" dirty="0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)  is  produced  by  the  combination  of  a  </a:t>
            </a:r>
            <a:r>
              <a:rPr lang="en-US" sz="2400" dirty="0">
                <a:solidFill>
                  <a:srgbClr val="FF0000"/>
                </a:solidFill>
              </a:rPr>
              <a:t>left   circular  shift</a:t>
            </a:r>
            <a:r>
              <a:rPr lang="en-US" sz="2400" dirty="0">
                <a:solidFill>
                  <a:schemeClr val="tx1"/>
                </a:solidFill>
              </a:rPr>
              <a:t>  and  a  </a:t>
            </a:r>
            <a:r>
              <a:rPr lang="en-US" sz="2400" dirty="0" smtClean="0">
                <a:solidFill>
                  <a:schemeClr val="tx1"/>
                </a:solidFill>
              </a:rPr>
              <a:t>permutation from the 56 bit key.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/>
                </a:solidFill>
              </a:rPr>
              <a:t>The permutation </a:t>
            </a:r>
            <a:r>
              <a:rPr lang="en-US" sz="2400" dirty="0">
                <a:solidFill>
                  <a:schemeClr val="tx1"/>
                </a:solidFill>
              </a:rPr>
              <a:t>function is the same for each  round, but a different </a:t>
            </a:r>
            <a:r>
              <a:rPr lang="en-US" sz="2400" dirty="0" err="1">
                <a:solidFill>
                  <a:schemeClr val="tx1"/>
                </a:solidFill>
              </a:rPr>
              <a:t>subkey</a:t>
            </a:r>
            <a:r>
              <a:rPr lang="en-US" sz="2400" dirty="0">
                <a:solidFill>
                  <a:schemeClr val="tx1"/>
                </a:solidFill>
              </a:rPr>
              <a:t> is produced because of </a:t>
            </a:r>
            <a:r>
              <a:rPr lang="en-US" sz="2400" dirty="0" smtClean="0">
                <a:solidFill>
                  <a:schemeClr val="tx1"/>
                </a:solidFill>
              </a:rPr>
              <a:t> the </a:t>
            </a:r>
            <a:r>
              <a:rPr lang="en-US" sz="2400" dirty="0">
                <a:solidFill>
                  <a:schemeClr val="tx1"/>
                </a:solidFill>
              </a:rPr>
              <a:t>repeated shifts of the key bits. 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822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3568" y="188640"/>
            <a:ext cx="6696744" cy="5688632"/>
            <a:chOff x="1676400" y="1522863"/>
            <a:chExt cx="6096000" cy="4725537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1522863"/>
              <a:ext cx="6096000" cy="3352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6096" y="4876800"/>
              <a:ext cx="4953000" cy="137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2685674" y="4405370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Round 1 input of round 2, round 2 is input of round 3…so on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Figure</a:t>
            </a:r>
            <a:r>
              <a:rPr lang="en-US" b="1" dirty="0">
                <a:solidFill>
                  <a:srgbClr val="C00000"/>
                </a:solidFill>
              </a:rPr>
              <a:t>: General Depiction of DES Encryption </a:t>
            </a:r>
            <a:r>
              <a:rPr lang="en-US" b="1" dirty="0" smtClean="0">
                <a:solidFill>
                  <a:srgbClr val="C00000"/>
                </a:solidFill>
              </a:rPr>
              <a:t>Algorithm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07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632"/>
            <a:ext cx="9144000" cy="6741368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Block Ciphers: </a:t>
            </a:r>
            <a:r>
              <a:rPr lang="en-US" sz="2400" dirty="0" smtClean="0">
                <a:solidFill>
                  <a:schemeClr val="tx1"/>
                </a:solidFill>
              </a:rPr>
              <a:t>DES</a:t>
            </a:r>
          </a:p>
          <a:p>
            <a:r>
              <a:rPr lang="en-US" sz="2400" i="1" dirty="0">
                <a:solidFill>
                  <a:srgbClr val="C00000"/>
                </a:solidFill>
              </a:rPr>
              <a:t>Outline of the DES </a:t>
            </a:r>
            <a:r>
              <a:rPr lang="en-US" sz="2400" i="1" dirty="0" smtClean="0">
                <a:solidFill>
                  <a:srgbClr val="C00000"/>
                </a:solidFill>
              </a:rPr>
              <a:t>Algorithm</a:t>
            </a:r>
          </a:p>
          <a:p>
            <a:pPr marL="457200" lvl="1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tx1"/>
                </a:solidFill>
              </a:rPr>
              <a:t>With </a:t>
            </a:r>
            <a:r>
              <a:rPr lang="en-US" sz="2800" dirty="0">
                <a:solidFill>
                  <a:schemeClr val="tx1"/>
                </a:solidFill>
              </a:rPr>
              <a:t>the exception of the initial and final permutations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n-US" sz="2800" dirty="0">
                <a:solidFill>
                  <a:schemeClr val="tx1"/>
                </a:solidFill>
              </a:rPr>
              <a:t>as shown in </a:t>
            </a:r>
            <a:r>
              <a:rPr lang="en-US" sz="2800" dirty="0" smtClean="0">
                <a:solidFill>
                  <a:schemeClr val="tx1"/>
                </a:solidFill>
              </a:rPr>
              <a:t>the following Figure.</a:t>
            </a:r>
          </a:p>
          <a:p>
            <a:pPr marL="0" lvl="1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457200" lvl="1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tx1"/>
                </a:solidFill>
              </a:rPr>
              <a:t>For </a:t>
            </a:r>
            <a:r>
              <a:rPr lang="en-US" sz="2800" dirty="0">
                <a:solidFill>
                  <a:schemeClr val="tx1"/>
                </a:solidFill>
              </a:rPr>
              <a:t>each </a:t>
            </a:r>
            <a:r>
              <a:rPr lang="en-US" sz="2800" i="1" dirty="0">
                <a:solidFill>
                  <a:schemeClr val="tx1"/>
                </a:solidFill>
              </a:rPr>
              <a:t>round</a:t>
            </a:r>
            <a:r>
              <a:rPr lang="en-US" sz="2800" dirty="0">
                <a:solidFill>
                  <a:schemeClr val="tx1"/>
                </a:solidFill>
              </a:rPr>
              <a:t>  </a:t>
            </a:r>
            <a:r>
              <a:rPr lang="en-US" sz="2800" i="1" dirty="0" err="1">
                <a:solidFill>
                  <a:schemeClr val="tx1"/>
                </a:solidFill>
              </a:rPr>
              <a:t>i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= 1</a:t>
            </a:r>
            <a:r>
              <a:rPr lang="en-US" sz="2800" i="1" dirty="0">
                <a:solidFill>
                  <a:schemeClr val="tx1"/>
                </a:solidFill>
              </a:rPr>
              <a:t>, </a:t>
            </a:r>
            <a:r>
              <a:rPr lang="en-US" sz="2800" dirty="0">
                <a:solidFill>
                  <a:schemeClr val="tx1"/>
                </a:solidFill>
              </a:rPr>
              <a:t>2</a:t>
            </a:r>
            <a:r>
              <a:rPr lang="en-US" sz="2800" i="1" dirty="0">
                <a:solidFill>
                  <a:schemeClr val="tx1"/>
                </a:solidFill>
              </a:rPr>
              <a:t>, . . . , 16, </a:t>
            </a:r>
            <a:r>
              <a:rPr lang="en-US" sz="2800" dirty="0">
                <a:solidFill>
                  <a:schemeClr val="tx1"/>
                </a:solidFill>
              </a:rPr>
              <a:t>new left and right halves are computed according to the rule</a:t>
            </a:r>
          </a:p>
          <a:p>
            <a:pPr marL="0" indent="0">
              <a:buNone/>
            </a:pPr>
            <a:r>
              <a:rPr lang="en-US" sz="2800" i="1" dirty="0">
                <a:solidFill>
                  <a:schemeClr val="tx1"/>
                </a:solidFill>
              </a:rPr>
              <a:t>		L</a:t>
            </a:r>
            <a:r>
              <a:rPr lang="en-US" sz="2800" i="1" baseline="-25000" dirty="0">
                <a:solidFill>
                  <a:schemeClr val="tx1"/>
                </a:solidFill>
              </a:rPr>
              <a:t>i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= </a:t>
            </a:r>
            <a:r>
              <a:rPr lang="en-US" sz="2800" i="1" dirty="0">
                <a:solidFill>
                  <a:schemeClr val="tx1"/>
                </a:solidFill>
              </a:rPr>
              <a:t>R</a:t>
            </a:r>
            <a:r>
              <a:rPr lang="en-US" sz="2800" i="1" baseline="-25000" dirty="0">
                <a:solidFill>
                  <a:schemeClr val="tx1"/>
                </a:solidFill>
              </a:rPr>
              <a:t>i</a:t>
            </a:r>
            <a:r>
              <a:rPr lang="en-US" sz="2800" baseline="-25000" dirty="0">
                <a:solidFill>
                  <a:schemeClr val="tx1"/>
                </a:solidFill>
              </a:rPr>
              <a:t>−1 </a:t>
            </a: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i="1" dirty="0">
                <a:solidFill>
                  <a:schemeClr val="tx1"/>
                </a:solidFill>
              </a:rPr>
              <a:t>		</a:t>
            </a:r>
            <a:r>
              <a:rPr lang="en-US" sz="2800" i="1" dirty="0" err="1">
                <a:solidFill>
                  <a:schemeClr val="tx1"/>
                </a:solidFill>
              </a:rPr>
              <a:t>R</a:t>
            </a:r>
            <a:r>
              <a:rPr lang="en-US" sz="2800" i="1" baseline="-25000" dirty="0" err="1">
                <a:solidFill>
                  <a:schemeClr val="tx1"/>
                </a:solidFill>
              </a:rPr>
              <a:t>i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= </a:t>
            </a:r>
            <a:r>
              <a:rPr lang="en-US" sz="2800" i="1" dirty="0">
                <a:solidFill>
                  <a:schemeClr val="tx1"/>
                </a:solidFill>
              </a:rPr>
              <a:t>L</a:t>
            </a:r>
            <a:r>
              <a:rPr lang="en-US" sz="2800" i="1" baseline="-25000" dirty="0">
                <a:solidFill>
                  <a:schemeClr val="tx1"/>
                </a:solidFill>
              </a:rPr>
              <a:t>i</a:t>
            </a:r>
            <a:r>
              <a:rPr lang="en-US" sz="2800" baseline="-25000" dirty="0">
                <a:solidFill>
                  <a:schemeClr val="tx1"/>
                </a:solidFill>
              </a:rPr>
              <a:t>−1 </a:t>
            </a:r>
            <a:r>
              <a:rPr lang="en-US" sz="2800" dirty="0">
                <a:solidFill>
                  <a:schemeClr val="tx1"/>
                </a:solidFill>
              </a:rPr>
              <a:t>⊕ </a:t>
            </a:r>
            <a:r>
              <a:rPr lang="en-US" sz="2800" i="1" dirty="0">
                <a:solidFill>
                  <a:schemeClr val="tx1"/>
                </a:solidFill>
              </a:rPr>
              <a:t>F(R</a:t>
            </a:r>
            <a:r>
              <a:rPr lang="en-US" sz="2800" i="1" baseline="-25000" dirty="0">
                <a:solidFill>
                  <a:schemeClr val="tx1"/>
                </a:solidFill>
              </a:rPr>
              <a:t>i</a:t>
            </a:r>
            <a:r>
              <a:rPr lang="en-US" sz="2800" baseline="-25000" dirty="0">
                <a:solidFill>
                  <a:schemeClr val="tx1"/>
                </a:solidFill>
              </a:rPr>
              <a:t>−1</a:t>
            </a:r>
            <a:r>
              <a:rPr lang="en-US" sz="2800" i="1" baseline="-25000" dirty="0">
                <a:solidFill>
                  <a:schemeClr val="tx1"/>
                </a:solidFill>
              </a:rPr>
              <a:t>,</a:t>
            </a:r>
            <a:r>
              <a:rPr lang="en-US" sz="2800" i="1" dirty="0">
                <a:solidFill>
                  <a:schemeClr val="tx1"/>
                </a:solidFill>
              </a:rPr>
              <a:t>K</a:t>
            </a:r>
            <a:r>
              <a:rPr lang="en-US" sz="2800" i="1" baseline="-25000" dirty="0">
                <a:solidFill>
                  <a:schemeClr val="tx1"/>
                </a:solidFill>
              </a:rPr>
              <a:t>i </a:t>
            </a:r>
            <a:r>
              <a:rPr lang="en-US" sz="2800" i="1" dirty="0">
                <a:solidFill>
                  <a:schemeClr val="tx1"/>
                </a:solidFill>
              </a:rPr>
              <a:t>) </a:t>
            </a: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     where </a:t>
            </a:r>
            <a:r>
              <a:rPr lang="en-US" sz="2800" i="1" dirty="0">
                <a:solidFill>
                  <a:schemeClr val="tx1"/>
                </a:solidFill>
              </a:rPr>
              <a:t>K</a:t>
            </a:r>
            <a:r>
              <a:rPr lang="en-US" sz="2800" i="1" baseline="-25000" dirty="0">
                <a:solidFill>
                  <a:schemeClr val="tx1"/>
                </a:solidFill>
              </a:rPr>
              <a:t>i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is the </a:t>
            </a:r>
            <a:r>
              <a:rPr lang="en-US" sz="2800" i="1" dirty="0" err="1">
                <a:solidFill>
                  <a:srgbClr val="3021F1"/>
                </a:solidFill>
              </a:rPr>
              <a:t>subkey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for round </a:t>
            </a:r>
            <a:r>
              <a:rPr lang="en-US" sz="2800" i="1" dirty="0" err="1">
                <a:solidFill>
                  <a:schemeClr val="tx1"/>
                </a:solidFill>
              </a:rPr>
              <a:t>i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1317625" indent="-5461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  <a:p>
            <a:pPr marL="143510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727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403225" lvl="1" indent="-285750"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GB" sz="2400" dirty="0" smtClean="0">
                <a:solidFill>
                  <a:schemeClr val="hlink"/>
                </a:solidFill>
                <a:latin typeface="Garamond" pitchFamily="18" charset="0"/>
              </a:rPr>
              <a:t>Stream Ciphers</a:t>
            </a:r>
            <a:endParaRPr lang="en-GB" sz="2400" dirty="0" smtClean="0">
              <a:latin typeface="Garamond" pitchFamily="18" charset="0"/>
            </a:endParaRPr>
          </a:p>
          <a:p>
            <a:pPr marL="511175" lvl="1" indent="-282575">
              <a:buFont typeface="Wingdings" panose="05000000000000000000" pitchFamily="2" charset="2"/>
              <a:buChar char="ü"/>
              <a:defRPr/>
            </a:pPr>
            <a:r>
              <a:rPr lang="en-US" sz="2400" dirty="0" smtClean="0"/>
              <a:t>A symmetric </a:t>
            </a:r>
            <a:r>
              <a:rPr lang="en-US" sz="2400" dirty="0"/>
              <a:t>encryption </a:t>
            </a:r>
            <a:r>
              <a:rPr lang="en-US" sz="2400" dirty="0" smtClean="0"/>
              <a:t>algorithms </a:t>
            </a:r>
            <a:r>
              <a:rPr lang="en-US" sz="2400" dirty="0"/>
              <a:t>in which ciphertext output is produced bit-by-bit or byte-by-byte from a stream of plaintext </a:t>
            </a:r>
            <a:r>
              <a:rPr lang="en-US" sz="2400" dirty="0" smtClean="0"/>
              <a:t>input.</a:t>
            </a:r>
          </a:p>
          <a:p>
            <a:pPr marL="457200" lvl="1" indent="-234950">
              <a:buFont typeface="Wingdings" panose="05000000000000000000" pitchFamily="2" charset="2"/>
              <a:buChar char="ü"/>
              <a:defRPr/>
            </a:pPr>
            <a:r>
              <a:rPr lang="en-US" sz="2400" dirty="0" smtClean="0"/>
              <a:t>They operate </a:t>
            </a:r>
            <a:r>
              <a:rPr lang="en-US" sz="2400" dirty="0"/>
              <a:t>on streams of plaintext </a:t>
            </a:r>
            <a:r>
              <a:rPr lang="en-US" sz="2400" dirty="0" smtClean="0"/>
              <a:t>&amp; ciphertext </a:t>
            </a:r>
            <a:r>
              <a:rPr lang="en-US" sz="2400" dirty="0"/>
              <a:t>one </a:t>
            </a:r>
            <a:r>
              <a:rPr lang="en-US" sz="2400" dirty="0" smtClean="0"/>
              <a:t>bit/byte </a:t>
            </a:r>
            <a:r>
              <a:rPr lang="en-US" sz="2400" dirty="0"/>
              <a:t>at a </a:t>
            </a:r>
            <a:r>
              <a:rPr lang="en-US" sz="2400" dirty="0" smtClean="0"/>
              <a:t>time.</a:t>
            </a:r>
            <a:endParaRPr lang="en-US" sz="2400" dirty="0" smtClean="0">
              <a:latin typeface="Garamond" pitchFamily="18" charset="0"/>
            </a:endParaRPr>
          </a:p>
          <a:p>
            <a:pPr marL="457200" lvl="1" indent="-234950">
              <a:buFont typeface="Wingdings" panose="05000000000000000000" pitchFamily="2" charset="2"/>
              <a:buChar char="ü"/>
              <a:defRPr/>
            </a:pPr>
            <a:r>
              <a:rPr lang="en-US" sz="2400" dirty="0"/>
              <a:t>Stream ciphers convert plaintext to ciphertext </a:t>
            </a:r>
            <a:r>
              <a:rPr lang="en-US" sz="2400" dirty="0" smtClean="0"/>
              <a:t>one </a:t>
            </a:r>
            <a:r>
              <a:rPr lang="en-US" sz="2400" dirty="0"/>
              <a:t>bit at a time</a:t>
            </a:r>
            <a:r>
              <a:rPr lang="en-US" sz="2400" dirty="0" smtClean="0"/>
              <a:t>.</a:t>
            </a:r>
          </a:p>
          <a:p>
            <a:pPr marL="457200" lvl="1" indent="-234950">
              <a:buFont typeface="Wingdings" panose="05000000000000000000" pitchFamily="2" charset="2"/>
              <a:buChar char="ü"/>
              <a:defRPr/>
            </a:pPr>
            <a:r>
              <a:rPr lang="en-US" sz="2400" dirty="0"/>
              <a:t>They encrypt </a:t>
            </a:r>
            <a:r>
              <a:rPr lang="en-US" sz="2400" dirty="0" smtClean="0"/>
              <a:t>individual characters </a:t>
            </a:r>
            <a:r>
              <a:rPr lang="en-US" sz="2400" dirty="0"/>
              <a:t>(usually binary digits) of a plaintext message one at a time, using an encryption </a:t>
            </a:r>
            <a:r>
              <a:rPr lang="en-US" sz="2400" dirty="0" smtClean="0"/>
              <a:t>transformation.</a:t>
            </a:r>
          </a:p>
          <a:p>
            <a:pPr marL="457200" lvl="1" indent="-234950">
              <a:buFont typeface="Wingdings" panose="05000000000000000000" pitchFamily="2" charset="2"/>
              <a:buChar char="ü"/>
              <a:defRPr/>
            </a:pPr>
            <a:r>
              <a:rPr lang="en-US" sz="2400" dirty="0" smtClean="0"/>
              <a:t>A </a:t>
            </a:r>
            <a:r>
              <a:rPr lang="en-US" sz="2400" dirty="0">
                <a:solidFill>
                  <a:srgbClr val="FF0000"/>
                </a:solidFill>
              </a:rPr>
              <a:t>key stream generator</a:t>
            </a:r>
            <a:r>
              <a:rPr lang="en-US" sz="2400" dirty="0"/>
              <a:t> (sometimes called a </a:t>
            </a:r>
            <a:r>
              <a:rPr lang="en-US" sz="2400" dirty="0">
                <a:solidFill>
                  <a:srgbClr val="FF0000"/>
                </a:solidFill>
              </a:rPr>
              <a:t>running-key generator</a:t>
            </a:r>
            <a:r>
              <a:rPr lang="en-US" sz="2400" dirty="0"/>
              <a:t>) outputs a stream of bits: k</a:t>
            </a:r>
            <a:r>
              <a:rPr lang="en-US" sz="2400" baseline="-25000" dirty="0"/>
              <a:t>1</a:t>
            </a:r>
            <a:r>
              <a:rPr lang="en-US" sz="2400" dirty="0"/>
              <a:t>, k</a:t>
            </a:r>
            <a:r>
              <a:rPr lang="en-US" sz="2400" baseline="-25000" dirty="0"/>
              <a:t>2</a:t>
            </a:r>
            <a:r>
              <a:rPr lang="en-US" sz="2400" dirty="0"/>
              <a:t>, k</a:t>
            </a:r>
            <a:r>
              <a:rPr lang="en-US" sz="2400" baseline="-25000" dirty="0"/>
              <a:t>3</a:t>
            </a:r>
            <a:r>
              <a:rPr lang="en-US" sz="2400" dirty="0"/>
              <a:t>,..., </a:t>
            </a:r>
            <a:r>
              <a:rPr lang="en-US" sz="2400" dirty="0" err="1"/>
              <a:t>k</a:t>
            </a:r>
            <a:r>
              <a:rPr lang="en-US" sz="2400" baseline="-25000" dirty="0" err="1"/>
              <a:t>i</a:t>
            </a:r>
            <a:r>
              <a:rPr lang="en-US" sz="2400" dirty="0"/>
              <a:t>. </a:t>
            </a:r>
            <a:endParaRPr lang="en-US" sz="2400" dirty="0" smtClean="0"/>
          </a:p>
          <a:p>
            <a:pPr marL="457200" lvl="1" indent="-234950">
              <a:buFont typeface="Wingdings" panose="05000000000000000000" pitchFamily="2" charset="2"/>
              <a:buChar char="ü"/>
              <a:defRPr/>
            </a:pPr>
            <a:r>
              <a:rPr lang="en-US" sz="2400" dirty="0" smtClean="0"/>
              <a:t>This </a:t>
            </a:r>
            <a:r>
              <a:rPr lang="en-US" sz="2400" dirty="0"/>
              <a:t>key </a:t>
            </a:r>
            <a:r>
              <a:rPr lang="en-US" sz="2400" dirty="0" smtClean="0"/>
              <a:t>stream </a:t>
            </a:r>
            <a:r>
              <a:rPr lang="en-US" sz="2400" dirty="0"/>
              <a:t>is </a:t>
            </a:r>
            <a:r>
              <a:rPr lang="en-US" sz="2400" dirty="0" err="1">
                <a:solidFill>
                  <a:srgbClr val="FF0000"/>
                </a:solidFill>
              </a:rPr>
              <a:t>XOR</a:t>
            </a:r>
            <a:r>
              <a:rPr lang="en-US" sz="2400" dirty="0" err="1"/>
              <a:t>ed</a:t>
            </a:r>
            <a:r>
              <a:rPr lang="en-US" sz="2400" dirty="0"/>
              <a:t> with a stream of plaintext bits, p</a:t>
            </a:r>
            <a:r>
              <a:rPr lang="en-US" sz="2400" baseline="-25000" dirty="0"/>
              <a:t>1</a:t>
            </a:r>
            <a:r>
              <a:rPr lang="en-US" sz="2400" dirty="0"/>
              <a:t>, p</a:t>
            </a:r>
            <a:r>
              <a:rPr lang="en-US" sz="2400" baseline="-25000" dirty="0"/>
              <a:t>2</a:t>
            </a:r>
            <a:r>
              <a:rPr lang="en-US" sz="2400" dirty="0"/>
              <a:t>, p</a:t>
            </a:r>
            <a:r>
              <a:rPr lang="en-US" sz="2400" baseline="-25000" dirty="0"/>
              <a:t>3</a:t>
            </a:r>
            <a:r>
              <a:rPr lang="en-US" sz="2400" dirty="0"/>
              <a:t>,..., p</a:t>
            </a:r>
            <a:r>
              <a:rPr lang="en-US" sz="2400" baseline="-25000" dirty="0"/>
              <a:t>i</a:t>
            </a:r>
            <a:r>
              <a:rPr lang="en-US" sz="2400" dirty="0"/>
              <a:t>, to produce the stream of ciphertext bits</a:t>
            </a:r>
            <a:r>
              <a:rPr lang="en-US" sz="2400" dirty="0" smtClean="0"/>
              <a:t>.</a:t>
            </a:r>
          </a:p>
          <a:p>
            <a:pPr marL="222250" lvl="1" indent="0"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4714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3" t="23830" r="41667" b="8839"/>
          <a:stretch/>
        </p:blipFill>
        <p:spPr bwMode="auto">
          <a:xfrm>
            <a:off x="1259632" y="0"/>
            <a:ext cx="36004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6209709"/>
            <a:ext cx="3456384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b="1" dirty="0" smtClean="0">
                <a:solidFill>
                  <a:srgbClr val="FF0000"/>
                </a:solidFill>
              </a:rPr>
              <a:t>Figure: DES </a:t>
            </a:r>
            <a:r>
              <a:rPr lang="en-US" sz="1750" b="1" dirty="0">
                <a:solidFill>
                  <a:srgbClr val="FF0000"/>
                </a:solidFill>
              </a:rPr>
              <a:t>computation path</a:t>
            </a:r>
          </a:p>
        </p:txBody>
      </p:sp>
    </p:spTree>
    <p:extLst>
      <p:ext uri="{BB962C8B-B14F-4D97-AF65-F5344CB8AC3E}">
        <p14:creationId xmlns:p14="http://schemas.microsoft.com/office/powerpoint/2010/main" val="1638780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22430"/>
            <a:ext cx="6559624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95736" y="6165304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Figure: One round of DES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235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-1"/>
            <a:ext cx="9128883" cy="6871031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Block Ciphers: </a:t>
            </a:r>
            <a:r>
              <a:rPr lang="en-US" sz="2800" dirty="0" smtClean="0">
                <a:solidFill>
                  <a:schemeClr val="tx1"/>
                </a:solidFill>
              </a:rPr>
              <a:t>DES</a:t>
            </a:r>
          </a:p>
          <a:p>
            <a:pPr marL="285750" lvl="2" indent="-28575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1"/>
                </a:solidFill>
              </a:rPr>
              <a:t>Unscrambling </a:t>
            </a:r>
            <a:r>
              <a:rPr lang="en-US" sz="2800" dirty="0">
                <a:solidFill>
                  <a:schemeClr val="tx1"/>
                </a:solidFill>
              </a:rPr>
              <a:t>the </a:t>
            </a:r>
            <a:r>
              <a:rPr lang="en-US" sz="2800" dirty="0" smtClean="0">
                <a:solidFill>
                  <a:schemeClr val="tx1"/>
                </a:solidFill>
              </a:rPr>
              <a:t>above diagram, </a:t>
            </a:r>
            <a:r>
              <a:rPr lang="en-US" sz="2800" dirty="0">
                <a:solidFill>
                  <a:schemeClr val="tx1"/>
                </a:solidFill>
              </a:rPr>
              <a:t>we see that the DES round </a:t>
            </a:r>
            <a:r>
              <a:rPr lang="en-US" sz="2800" dirty="0" smtClean="0">
                <a:solidFill>
                  <a:schemeClr val="tx1"/>
                </a:solidFill>
              </a:rPr>
              <a:t>function F can be </a:t>
            </a:r>
            <a:r>
              <a:rPr lang="en-US" sz="2800" dirty="0">
                <a:solidFill>
                  <a:schemeClr val="tx1"/>
                </a:solidFill>
              </a:rPr>
              <a:t>written </a:t>
            </a:r>
            <a:r>
              <a:rPr lang="en-US" sz="2800" dirty="0" smtClean="0">
                <a:solidFill>
                  <a:schemeClr val="tx1"/>
                </a:solidFill>
              </a:rPr>
              <a:t>as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follows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</a:p>
          <a:p>
            <a:pPr marL="914400" lvl="2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F(R</a:t>
            </a:r>
            <a:r>
              <a:rPr lang="en-US" sz="2800" baseline="-25000" dirty="0">
                <a:solidFill>
                  <a:srgbClr val="FF0000"/>
                </a:solidFill>
              </a:rPr>
              <a:t>i−1</a:t>
            </a:r>
            <a:r>
              <a:rPr lang="en-US" sz="2800" dirty="0">
                <a:solidFill>
                  <a:srgbClr val="FF0000"/>
                </a:solidFill>
              </a:rPr>
              <a:t>,K</a:t>
            </a:r>
            <a:r>
              <a:rPr lang="en-US" sz="2800" baseline="-25000" dirty="0">
                <a:solidFill>
                  <a:srgbClr val="FF0000"/>
                </a:solidFill>
              </a:rPr>
              <a:t>i</a:t>
            </a:r>
            <a:r>
              <a:rPr lang="en-US" sz="2800" dirty="0" smtClean="0">
                <a:solidFill>
                  <a:srgbClr val="FF0000"/>
                </a:solidFill>
              </a:rPr>
              <a:t>) = P-box(S-boxes(Expand(R</a:t>
            </a:r>
            <a:r>
              <a:rPr lang="en-US" sz="2800" baseline="-25000" dirty="0" smtClean="0">
                <a:solidFill>
                  <a:srgbClr val="FF0000"/>
                </a:solidFill>
              </a:rPr>
              <a:t>i</a:t>
            </a:r>
            <a:r>
              <a:rPr lang="en-US" sz="2800" baseline="-25000" dirty="0">
                <a:solidFill>
                  <a:srgbClr val="FF0000"/>
                </a:solidFill>
              </a:rPr>
              <a:t>−1</a:t>
            </a:r>
            <a:r>
              <a:rPr lang="en-US" sz="2800" dirty="0">
                <a:solidFill>
                  <a:srgbClr val="FF0000"/>
                </a:solidFill>
              </a:rPr>
              <a:t>)⊕</a:t>
            </a:r>
            <a:r>
              <a:rPr lang="en-US" sz="2800" dirty="0" smtClean="0">
                <a:solidFill>
                  <a:srgbClr val="FF0000"/>
                </a:solidFill>
              </a:rPr>
              <a:t>K</a:t>
            </a:r>
            <a:r>
              <a:rPr lang="en-US" sz="2800" baseline="-25000" dirty="0" smtClean="0">
                <a:solidFill>
                  <a:srgbClr val="FF0000"/>
                </a:solidFill>
              </a:rPr>
              <a:t>i</a:t>
            </a:r>
            <a:r>
              <a:rPr lang="en-US" sz="2800" dirty="0" smtClean="0">
                <a:solidFill>
                  <a:srgbClr val="FF0000"/>
                </a:solidFill>
              </a:rPr>
              <a:t>))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285750" lvl="2" indent="-28575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1"/>
                </a:solidFill>
              </a:rPr>
              <a:t>Since the DES block size is 64 bits, </a:t>
            </a:r>
            <a:r>
              <a:rPr lang="en-US" sz="2800" dirty="0" smtClean="0">
                <a:solidFill>
                  <a:schemeClr val="tx1"/>
                </a:solidFill>
              </a:rPr>
              <a:t>each L</a:t>
            </a:r>
            <a:r>
              <a:rPr lang="en-US" sz="2800" baseline="-25000" dirty="0" smtClean="0">
                <a:solidFill>
                  <a:schemeClr val="tx1"/>
                </a:solidFill>
              </a:rPr>
              <a:t>i</a:t>
            </a:r>
            <a:r>
              <a:rPr lang="en-US" sz="2800" dirty="0" smtClean="0">
                <a:solidFill>
                  <a:schemeClr val="tx1"/>
                </a:solidFill>
              </a:rPr>
              <a:t> and </a:t>
            </a:r>
            <a:r>
              <a:rPr lang="en-US" sz="2800" dirty="0" err="1" smtClean="0">
                <a:solidFill>
                  <a:schemeClr val="tx1"/>
                </a:solidFill>
              </a:rPr>
              <a:t>R</a:t>
            </a:r>
            <a:r>
              <a:rPr lang="en-US" sz="2800" baseline="-25000" dirty="0" err="1" smtClean="0">
                <a:solidFill>
                  <a:schemeClr val="tx1"/>
                </a:solidFill>
              </a:rPr>
              <a:t>i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is 32 </a:t>
            </a:r>
            <a:r>
              <a:rPr lang="en-US" sz="2800" dirty="0" smtClean="0">
                <a:solidFill>
                  <a:schemeClr val="tx1"/>
                </a:solidFill>
              </a:rPr>
              <a:t>bits. The </a:t>
            </a:r>
            <a:r>
              <a:rPr lang="en-US" sz="2800" dirty="0">
                <a:solidFill>
                  <a:schemeClr val="tx1"/>
                </a:solidFill>
              </a:rPr>
              <a:t>new left half is simply the old right half. The round function F is the composition of the expansion permutation, addition of </a:t>
            </a:r>
            <a:r>
              <a:rPr lang="en-US" sz="2800" dirty="0" smtClean="0">
                <a:solidFill>
                  <a:schemeClr val="tx1"/>
                </a:solidFill>
              </a:rPr>
              <a:t>sub key</a:t>
            </a:r>
            <a:r>
              <a:rPr lang="en-US" sz="2800" dirty="0">
                <a:solidFill>
                  <a:schemeClr val="tx1"/>
                </a:solidFill>
              </a:rPr>
              <a:t>, S-boxes, and </a:t>
            </a:r>
            <a:r>
              <a:rPr lang="en-US" sz="2800" dirty="0" smtClean="0">
                <a:solidFill>
                  <a:schemeClr val="tx1"/>
                </a:solidFill>
              </a:rPr>
              <a:t>P-box. </a:t>
            </a:r>
          </a:p>
          <a:p>
            <a:pPr marL="285750" lvl="2" indent="-28575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1"/>
                </a:solidFill>
              </a:rPr>
              <a:t>The expansion permutation expands its input from 32 to 48 bits (all bits are </a:t>
            </a:r>
            <a:r>
              <a:rPr lang="en-US" sz="2800" dirty="0" smtClean="0">
                <a:solidFill>
                  <a:schemeClr val="tx1"/>
                </a:solidFill>
              </a:rPr>
              <a:t>used once</a:t>
            </a:r>
            <a:r>
              <a:rPr lang="en-US" sz="2800" dirty="0">
                <a:solidFill>
                  <a:schemeClr val="tx1"/>
                </a:solidFill>
              </a:rPr>
              <a:t>; some are used twice), and the 48 </a:t>
            </a:r>
            <a:r>
              <a:rPr lang="en-US" sz="2800" dirty="0" smtClean="0">
                <a:solidFill>
                  <a:schemeClr val="tx1"/>
                </a:solidFill>
              </a:rPr>
              <a:t>bit </a:t>
            </a:r>
            <a:r>
              <a:rPr lang="en-US" sz="2800" dirty="0" err="1" smtClean="0">
                <a:solidFill>
                  <a:schemeClr val="tx1"/>
                </a:solidFill>
              </a:rPr>
              <a:t>subkey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is </a:t>
            </a:r>
            <a:r>
              <a:rPr lang="en-US" sz="2800" dirty="0" err="1">
                <a:solidFill>
                  <a:schemeClr val="tx1"/>
                </a:solidFill>
              </a:rPr>
              <a:t>XORed</a:t>
            </a:r>
            <a:r>
              <a:rPr lang="en-US" sz="2800" dirty="0">
                <a:solidFill>
                  <a:schemeClr val="tx1"/>
                </a:solidFill>
              </a:rPr>
              <a:t> with the </a:t>
            </a:r>
            <a:r>
              <a:rPr lang="en-US" sz="2800" dirty="0" smtClean="0">
                <a:solidFill>
                  <a:schemeClr val="tx1"/>
                </a:solidFill>
              </a:rPr>
              <a:t>result.</a:t>
            </a:r>
          </a:p>
          <a:p>
            <a:pPr marL="285750" lvl="2" indent="-28575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1"/>
                </a:solidFill>
              </a:rPr>
              <a:t>The </a:t>
            </a:r>
            <a:r>
              <a:rPr lang="en-US" sz="2800" dirty="0">
                <a:solidFill>
                  <a:schemeClr val="tx1"/>
                </a:solidFill>
              </a:rPr>
              <a:t>S-boxes then compress these 48 bits down to </a:t>
            </a:r>
            <a:r>
              <a:rPr lang="en-US" sz="2800" dirty="0" smtClean="0">
                <a:solidFill>
                  <a:schemeClr val="tx1"/>
                </a:solidFill>
              </a:rPr>
              <a:t>32 bits </a:t>
            </a:r>
            <a:r>
              <a:rPr lang="en-US" sz="2800" dirty="0">
                <a:solidFill>
                  <a:schemeClr val="tx1"/>
                </a:solidFill>
              </a:rPr>
              <a:t>before the result is passed through the </a:t>
            </a:r>
            <a:r>
              <a:rPr lang="en-US" sz="2800" dirty="0" smtClean="0">
                <a:solidFill>
                  <a:schemeClr val="tx1"/>
                </a:solidFill>
              </a:rPr>
              <a:t>P-box.</a:t>
            </a:r>
          </a:p>
          <a:p>
            <a:pPr marL="285750" lvl="2" indent="-28575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chemeClr val="tx1"/>
                </a:solidFill>
              </a:rPr>
              <a:t>The </a:t>
            </a:r>
            <a:r>
              <a:rPr lang="en-US" sz="2800" dirty="0">
                <a:solidFill>
                  <a:schemeClr val="tx1"/>
                </a:solidFill>
              </a:rPr>
              <a:t>P-box output is then </a:t>
            </a:r>
            <a:r>
              <a:rPr lang="en-US" sz="2800" dirty="0" err="1">
                <a:solidFill>
                  <a:schemeClr val="tx1"/>
                </a:solidFill>
              </a:rPr>
              <a:t>XORed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with the </a:t>
            </a:r>
            <a:r>
              <a:rPr lang="en-US" sz="2800" dirty="0">
                <a:solidFill>
                  <a:schemeClr val="tx1"/>
                </a:solidFill>
              </a:rPr>
              <a:t>old left half to obtain the new right half.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1317625" indent="-5461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  <a:p>
            <a:pPr marL="143510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798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0"/>
            <a:ext cx="9128883" cy="6741368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Block Ciphers: </a:t>
            </a:r>
            <a:r>
              <a:rPr lang="en-US" sz="2400" dirty="0" smtClean="0">
                <a:solidFill>
                  <a:schemeClr val="tx1"/>
                </a:solidFill>
              </a:rPr>
              <a:t>DES: </a:t>
            </a:r>
            <a:r>
              <a:rPr lang="en-US" sz="2000" dirty="0" smtClean="0">
                <a:solidFill>
                  <a:srgbClr val="FF0000"/>
                </a:solidFill>
              </a:rPr>
              <a:t>DES FUNCTIONS IN </a:t>
            </a:r>
            <a:r>
              <a:rPr lang="en-US" sz="2000" dirty="0">
                <a:solidFill>
                  <a:srgbClr val="FF0000"/>
                </a:solidFill>
              </a:rPr>
              <a:t>DETAIL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Now let us describe </a:t>
            </a:r>
            <a:r>
              <a:rPr lang="en-US" sz="2400" dirty="0">
                <a:solidFill>
                  <a:schemeClr val="tx1"/>
                </a:solidFill>
              </a:rPr>
              <a:t>each of the </a:t>
            </a:r>
            <a:r>
              <a:rPr lang="en-US" sz="2400" dirty="0" smtClean="0">
                <a:solidFill>
                  <a:schemeClr val="tx1"/>
                </a:solidFill>
              </a:rPr>
              <a:t>components of F.</a:t>
            </a:r>
          </a:p>
          <a:p>
            <a:pPr marL="0" indent="0">
              <a:buNone/>
            </a:pPr>
            <a:r>
              <a:rPr lang="en-US" sz="2400" i="1" dirty="0" smtClean="0">
                <a:solidFill>
                  <a:srgbClr val="C00000"/>
                </a:solidFill>
              </a:rPr>
              <a:t>1) The </a:t>
            </a:r>
            <a:r>
              <a:rPr lang="en-US" sz="2400" i="1" dirty="0">
                <a:solidFill>
                  <a:srgbClr val="C00000"/>
                </a:solidFill>
              </a:rPr>
              <a:t>I</a:t>
            </a:r>
            <a:r>
              <a:rPr lang="en-US" sz="2400" i="1" dirty="0" smtClean="0">
                <a:solidFill>
                  <a:srgbClr val="C00000"/>
                </a:solidFill>
              </a:rPr>
              <a:t>nitial Permutation </a:t>
            </a:r>
            <a:r>
              <a:rPr lang="en-US" sz="2400" i="1" dirty="0">
                <a:solidFill>
                  <a:srgbClr val="C00000"/>
                </a:solidFill>
              </a:rPr>
              <a:t>and final Permutation</a:t>
            </a:r>
            <a:endParaRPr lang="en-US" sz="2400" i="1" dirty="0" smtClean="0">
              <a:solidFill>
                <a:srgbClr val="C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initial permutation and its inverse are defined </a:t>
            </a:r>
            <a:r>
              <a:rPr lang="en-US" sz="2400" dirty="0" smtClean="0">
                <a:solidFill>
                  <a:schemeClr val="tx1"/>
                </a:solidFill>
              </a:rPr>
              <a:t>by the following tables.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These tables, </a:t>
            </a:r>
            <a:r>
              <a:rPr lang="en-US" sz="2400" dirty="0">
                <a:solidFill>
                  <a:schemeClr val="tx1"/>
                </a:solidFill>
              </a:rPr>
              <a:t>like all the other tables in this chapter, should be read left to right, top to bottom.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For example, the initial permutation moves bit 58 of the plaintext to bit position 1, bit 50 to bit position 2, bit 42 to bit position 3, and so forth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1317625" indent="-5461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  <a:p>
            <a:pPr marL="143510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358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19" y="0"/>
            <a:ext cx="9115363" cy="6858000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Block Ciphers: </a:t>
            </a:r>
            <a:r>
              <a:rPr lang="en-US" sz="2400" dirty="0" smtClean="0">
                <a:solidFill>
                  <a:schemeClr val="tx1"/>
                </a:solidFill>
              </a:rPr>
              <a:t>DES: </a:t>
            </a:r>
            <a:r>
              <a:rPr lang="en-US" sz="2000" dirty="0" smtClean="0">
                <a:solidFill>
                  <a:srgbClr val="FF0000"/>
                </a:solidFill>
              </a:rPr>
              <a:t>DES FUNCTIONS IN DETAIL</a:t>
            </a:r>
          </a:p>
          <a:p>
            <a:pPr marL="577850" indent="-546100"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577850" indent="-546100"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577850" indent="-546100"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577850" indent="-546100"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577850" indent="-546100"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577850" indent="-546100"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577850" indent="-546100"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577850" indent="-546100"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577850" indent="-546100"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175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577850" indent="-546100"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143510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n-US" sz="2400" b="0" i="1" dirty="0" smtClean="0"/>
          </a:p>
          <a:p>
            <a:pPr marL="0" indent="0">
              <a:buNone/>
            </a:pPr>
            <a:r>
              <a:rPr lang="en-US" sz="2400" b="0" i="1" dirty="0" smtClean="0"/>
              <a:t>Table</a:t>
            </a:r>
            <a:r>
              <a:rPr lang="en-US" sz="2400" b="0" i="1" dirty="0"/>
              <a:t>. Initial and final permutation </a:t>
            </a:r>
            <a:r>
              <a:rPr lang="en-US" sz="2400" b="0" i="1" dirty="0" smtClean="0"/>
              <a:t>tables in DES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35911" t="35781" r="20522" b="14005"/>
          <a:stretch/>
        </p:blipFill>
        <p:spPr bwMode="auto">
          <a:xfrm>
            <a:off x="467544" y="598376"/>
            <a:ext cx="6696744" cy="2520280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311865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" panose="02020603060405020304" pitchFamily="18" charset="0"/>
              </a:rPr>
              <a:t>Figure: Initial and Final permutations in DES</a:t>
            </a:r>
            <a:endParaRPr lang="en-US" b="1" dirty="0">
              <a:solidFill>
                <a:srgbClr val="FF0000"/>
              </a:solidFill>
              <a:latin typeface="Times" panose="0202060306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487989"/>
            <a:ext cx="7560840" cy="26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21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456481" y="46278"/>
            <a:ext cx="8222400" cy="1407206"/>
          </a:xfrm>
        </p:spPr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Symmetric DES</a:t>
            </a:r>
            <a:br>
              <a:rPr lang="en-GB" dirty="0" smtClean="0">
                <a:solidFill>
                  <a:schemeClr val="accent2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903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The P-Box Permutation </a:t>
            </a:r>
            <a:endParaRPr lang="en-US" sz="2903" dirty="0"/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89601" y="1161001"/>
            <a:ext cx="8222400" cy="528480"/>
          </a:xfrm>
        </p:spPr>
        <p:txBody>
          <a:bodyPr/>
          <a:lstStyle/>
          <a:p>
            <a:pPr>
              <a:buFont typeface="Times New Roman" pitchFamily="18" charset="0"/>
              <a:buNone/>
            </a:pPr>
            <a:endParaRPr lang="en-US" sz="254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4881" y="6247080"/>
            <a:ext cx="2124000" cy="46656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280994" indent="-207363" defTabSz="414726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695720" indent="-207363" defTabSz="414726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110446" indent="-207363" defTabSz="414726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525172" indent="-207363" defTabSz="414726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05B1FB06-49F7-4362-A3F3-B92DAB85506C}" type="slidenum"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pPr eaLnBrk="1"/>
              <a:t>25</a:t>
            </a:fld>
            <a:endParaRPr 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613" name="Rectangle 11"/>
          <p:cNvSpPr>
            <a:spLocks noChangeArrowheads="1"/>
          </p:cNvSpPr>
          <p:nvPr/>
        </p:nvSpPr>
        <p:spPr bwMode="auto">
          <a:xfrm>
            <a:off x="554401" y="1614601"/>
            <a:ext cx="3528000" cy="32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fr-FR" sz="2177">
                <a:latin typeface="Tahoma" panose="020B0604030504040204" pitchFamily="34" charset="0"/>
                <a:cs typeface="Tahoma" panose="020B0604030504040204" pitchFamily="34" charset="0"/>
              </a:rPr>
              <a:t>Initial Permutation (IP)</a:t>
            </a:r>
          </a:p>
        </p:txBody>
      </p:sp>
      <p:pic>
        <p:nvPicPr>
          <p:cNvPr id="68614" name="Picture 7" descr="Initial permu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1" y="1938601"/>
            <a:ext cx="3592800" cy="1717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8615" name="Rectangle 11"/>
          <p:cNvSpPr>
            <a:spLocks noChangeArrowheads="1"/>
          </p:cNvSpPr>
          <p:nvPr/>
        </p:nvSpPr>
        <p:spPr bwMode="auto">
          <a:xfrm>
            <a:off x="4960801" y="1614601"/>
            <a:ext cx="3528000" cy="32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fr-FR" sz="2177">
                <a:latin typeface="Tahoma" panose="020B0604030504040204" pitchFamily="34" charset="0"/>
                <a:cs typeface="Tahoma" panose="020B0604030504040204" pitchFamily="34" charset="0"/>
              </a:rPr>
              <a:t>Final Permutation (FP)</a:t>
            </a:r>
          </a:p>
        </p:txBody>
      </p:sp>
      <p:pic>
        <p:nvPicPr>
          <p:cNvPr id="68616" name="Picture 9" descr="Final permu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00" y="1938601"/>
            <a:ext cx="3853440" cy="183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Group 465"/>
          <p:cNvGraphicFramePr>
            <a:graphicFrameLocks/>
          </p:cNvGraphicFramePr>
          <p:nvPr/>
        </p:nvGraphicFramePr>
        <p:xfrm>
          <a:off x="230400" y="3882601"/>
          <a:ext cx="3784320" cy="2255346"/>
        </p:xfrm>
        <a:graphic>
          <a:graphicData uri="http://schemas.openxmlformats.org/drawingml/2006/table">
            <a:tbl>
              <a:tblPr/>
              <a:tblGrid>
                <a:gridCol w="486720"/>
                <a:gridCol w="488160"/>
                <a:gridCol w="485280"/>
                <a:gridCol w="488160"/>
                <a:gridCol w="485280"/>
                <a:gridCol w="486720"/>
                <a:gridCol w="486720"/>
                <a:gridCol w="377280"/>
              </a:tblGrid>
              <a:tr h="249152">
                <a:tc gridSpan="8">
                  <a:txBody>
                    <a:bodyPr/>
                    <a:lstStyle/>
                    <a:p>
                      <a:pPr marL="263525" marR="0" lvl="0" indent="-263525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IP</a:t>
                      </a: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152"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58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50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42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34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26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18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10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2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152"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60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52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44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36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28</a:t>
                      </a: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20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12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4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152"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62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54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46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38</a:t>
                      </a: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30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22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14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6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864"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64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56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48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40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32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24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16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8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152"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57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49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41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33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25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17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9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1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152"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59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51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43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35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27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19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11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3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152"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61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53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45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37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29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21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13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5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152"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63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55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47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39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31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23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15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7</a:t>
                      </a: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Group 913"/>
          <p:cNvGraphicFramePr>
            <a:graphicFrameLocks/>
          </p:cNvGraphicFramePr>
          <p:nvPr/>
        </p:nvGraphicFramePr>
        <p:xfrm>
          <a:off x="4442401" y="3947402"/>
          <a:ext cx="3784320" cy="2255346"/>
        </p:xfrm>
        <a:graphic>
          <a:graphicData uri="http://schemas.openxmlformats.org/drawingml/2006/table">
            <a:tbl>
              <a:tblPr/>
              <a:tblGrid>
                <a:gridCol w="486720"/>
                <a:gridCol w="377280"/>
                <a:gridCol w="486720"/>
                <a:gridCol w="486720"/>
                <a:gridCol w="486720"/>
                <a:gridCol w="486720"/>
                <a:gridCol w="486720"/>
                <a:gridCol w="486720"/>
              </a:tblGrid>
              <a:tr h="249152">
                <a:tc gridSpan="8">
                  <a:txBody>
                    <a:bodyPr/>
                    <a:lstStyle/>
                    <a:p>
                      <a:pPr marL="263525" marR="0" lvl="0" indent="-263525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IP</a:t>
                      </a:r>
                      <a:r>
                        <a:rPr kumimoji="0" lang="fr-FR" sz="11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-1</a:t>
                      </a: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9152"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40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8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48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16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56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24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64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32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152"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39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7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47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15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55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23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63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31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152"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38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6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46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14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54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22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62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30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864"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37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5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45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13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53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21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61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29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152"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36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4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44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12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52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20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60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28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152"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35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3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43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11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51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19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59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27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152"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34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2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42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10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50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18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58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26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152"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33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1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41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9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49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17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57</a:t>
                      </a: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63525" marR="0" lvl="0" indent="-2635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25</a:t>
                      </a: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82944" marR="82944" marT="41477" marB="4147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787" name="Rectangle 918"/>
          <p:cNvSpPr>
            <a:spLocks noChangeArrowheads="1"/>
          </p:cNvSpPr>
          <p:nvPr/>
        </p:nvSpPr>
        <p:spPr bwMode="auto">
          <a:xfrm>
            <a:off x="813601" y="6280201"/>
            <a:ext cx="5879520" cy="26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1814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“First Bit of the output is taken from the 58</a:t>
            </a:r>
            <a:r>
              <a:rPr lang="en-US" sz="1814" baseline="3000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US" sz="1814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bit of the input, etc...”</a:t>
            </a:r>
          </a:p>
        </p:txBody>
      </p:sp>
      <p:sp>
        <p:nvSpPr>
          <p:cNvPr id="68788" name="Freeform 920"/>
          <p:cNvSpPr>
            <a:spLocks/>
          </p:cNvSpPr>
          <p:nvPr/>
        </p:nvSpPr>
        <p:spPr bwMode="auto">
          <a:xfrm>
            <a:off x="165601" y="4271401"/>
            <a:ext cx="194400" cy="2024640"/>
          </a:xfrm>
          <a:custGeom>
            <a:avLst/>
            <a:gdLst>
              <a:gd name="T0" fmla="*/ 2147483647 w 136"/>
              <a:gd name="T1" fmla="*/ 2147483647 h 1451"/>
              <a:gd name="T2" fmla="*/ 0 w 136"/>
              <a:gd name="T3" fmla="*/ 2147483647 h 1451"/>
              <a:gd name="T4" fmla="*/ 0 w 136"/>
              <a:gd name="T5" fmla="*/ 0 h 1451"/>
              <a:gd name="T6" fmla="*/ 2147483647 w 136"/>
              <a:gd name="T7" fmla="*/ 0 h 1451"/>
              <a:gd name="T8" fmla="*/ 0 60000 65536"/>
              <a:gd name="T9" fmla="*/ 0 60000 65536"/>
              <a:gd name="T10" fmla="*/ 0 60000 65536"/>
              <a:gd name="T11" fmla="*/ 0 60000 65536"/>
              <a:gd name="T12" fmla="*/ 0 w 136"/>
              <a:gd name="T13" fmla="*/ 0 h 1451"/>
              <a:gd name="T14" fmla="*/ 136 w 136"/>
              <a:gd name="T15" fmla="*/ 1451 h 14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6" h="1451">
                <a:moveTo>
                  <a:pt x="136" y="1451"/>
                </a:moveTo>
                <a:lnTo>
                  <a:pt x="0" y="1451"/>
                </a:lnTo>
                <a:lnTo>
                  <a:pt x="0" y="0"/>
                </a:lnTo>
                <a:lnTo>
                  <a:pt x="136" y="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Block Ciphers: </a:t>
            </a:r>
            <a:r>
              <a:rPr lang="en-US" sz="2400" dirty="0" smtClean="0">
                <a:solidFill>
                  <a:schemeClr val="tx1"/>
                </a:solidFill>
              </a:rPr>
              <a:t>DES: </a:t>
            </a:r>
            <a:r>
              <a:rPr lang="en-US" sz="2000" dirty="0" smtClean="0">
                <a:solidFill>
                  <a:srgbClr val="FF0000"/>
                </a:solidFill>
              </a:rPr>
              <a:t>DES FUNCTIONS IN </a:t>
            </a:r>
            <a:r>
              <a:rPr lang="en-US" sz="2000" dirty="0">
                <a:solidFill>
                  <a:srgbClr val="FF0000"/>
                </a:solidFill>
              </a:rPr>
              <a:t>DETAIL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chemeClr val="tx1"/>
                </a:solidFill>
              </a:rPr>
              <a:t>tables are to be </a:t>
            </a:r>
            <a:r>
              <a:rPr lang="en-US" sz="2400" dirty="0" smtClean="0">
                <a:solidFill>
                  <a:schemeClr val="tx1"/>
                </a:solidFill>
              </a:rPr>
              <a:t>interpreted </a:t>
            </a:r>
            <a:r>
              <a:rPr lang="en-US" sz="2400" dirty="0">
                <a:solidFill>
                  <a:schemeClr val="tx1"/>
                </a:solidFill>
              </a:rPr>
              <a:t>as follows.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chemeClr val="tx1"/>
                </a:solidFill>
              </a:rPr>
              <a:t>input to a table consists of 64 bits numbered from 1 to </a:t>
            </a:r>
            <a:r>
              <a:rPr lang="en-US" sz="2400" dirty="0" smtClean="0">
                <a:solidFill>
                  <a:schemeClr val="tx1"/>
                </a:solidFill>
              </a:rPr>
              <a:t>64.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chemeClr val="tx1"/>
                </a:solidFill>
              </a:rPr>
              <a:t>64 entries in the permutation table contain a </a:t>
            </a:r>
            <a:r>
              <a:rPr lang="en-US" sz="2400" dirty="0" smtClean="0">
                <a:solidFill>
                  <a:schemeClr val="tx1"/>
                </a:solidFill>
              </a:rPr>
              <a:t>permutation </a:t>
            </a:r>
            <a:r>
              <a:rPr lang="en-US" sz="2400" dirty="0">
                <a:solidFill>
                  <a:schemeClr val="tx1"/>
                </a:solidFill>
              </a:rPr>
              <a:t>of the numbers from 1 to </a:t>
            </a:r>
            <a:r>
              <a:rPr lang="en-US" sz="2400" dirty="0" smtClean="0">
                <a:solidFill>
                  <a:schemeClr val="tx1"/>
                </a:solidFill>
              </a:rPr>
              <a:t>64.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tx1"/>
                </a:solidFill>
              </a:rPr>
              <a:t>Each </a:t>
            </a:r>
            <a:r>
              <a:rPr lang="en-US" sz="2300" dirty="0">
                <a:solidFill>
                  <a:schemeClr val="tx1"/>
                </a:solidFill>
              </a:rPr>
              <a:t>entry in the permutation table indicates the position of a numbered input bit in the output, </a:t>
            </a:r>
            <a:r>
              <a:rPr lang="en-US" sz="2300" dirty="0" smtClean="0">
                <a:solidFill>
                  <a:schemeClr val="tx1"/>
                </a:solidFill>
              </a:rPr>
              <a:t>which </a:t>
            </a:r>
            <a:r>
              <a:rPr lang="en-US" sz="2300" dirty="0">
                <a:solidFill>
                  <a:schemeClr val="tx1"/>
                </a:solidFill>
              </a:rPr>
              <a:t>also consists of 64 bits.</a:t>
            </a:r>
            <a:endParaRPr lang="en-US" sz="2300" dirty="0" smtClean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chemeClr val="tx1"/>
                </a:solidFill>
              </a:rPr>
              <a:t>To </a:t>
            </a:r>
            <a:r>
              <a:rPr lang="en-US" sz="2200" dirty="0">
                <a:solidFill>
                  <a:schemeClr val="tx1"/>
                </a:solidFill>
              </a:rPr>
              <a:t>see that these two permutation functions are indeed the inverse of each other, consider the following 64-bit input M, where </a:t>
            </a:r>
            <a:r>
              <a:rPr lang="en-US" sz="2200" dirty="0" err="1" smtClean="0">
                <a:solidFill>
                  <a:schemeClr val="tx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tx1"/>
                </a:solidFill>
              </a:rPr>
              <a:t>i</a:t>
            </a:r>
            <a:r>
              <a:rPr lang="en-US" sz="2200" dirty="0" smtClean="0">
                <a:solidFill>
                  <a:schemeClr val="tx1"/>
                </a:solidFill>
              </a:rPr>
              <a:t> is </a:t>
            </a:r>
            <a:r>
              <a:rPr lang="en-US" sz="2200" dirty="0">
                <a:solidFill>
                  <a:schemeClr val="tx1"/>
                </a:solidFill>
              </a:rPr>
              <a:t>a binary digit:</a:t>
            </a:r>
            <a:endParaRPr lang="en-US" sz="2200" dirty="0" smtClean="0">
              <a:solidFill>
                <a:schemeClr val="tx1"/>
              </a:solidFill>
            </a:endParaRPr>
          </a:p>
          <a:p>
            <a:pPr marL="1317625" indent="-5461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  <a:p>
            <a:pPr marL="143510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7884" t="34778" r="12020" b="22178"/>
          <a:stretch/>
        </p:blipFill>
        <p:spPr bwMode="auto">
          <a:xfrm>
            <a:off x="1150558" y="3688533"/>
            <a:ext cx="6925408" cy="3135493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54438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0"/>
            <a:ext cx="9128883" cy="6858000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Block Ciphers: </a:t>
            </a:r>
            <a:r>
              <a:rPr lang="en-US" sz="2400" dirty="0" smtClean="0">
                <a:solidFill>
                  <a:schemeClr val="tx1"/>
                </a:solidFill>
              </a:rPr>
              <a:t>DES: </a:t>
            </a:r>
            <a:r>
              <a:rPr lang="en-US" sz="2000" dirty="0" smtClean="0">
                <a:solidFill>
                  <a:srgbClr val="FF0000"/>
                </a:solidFill>
              </a:rPr>
              <a:t>DES FUNCTIONS IN </a:t>
            </a:r>
            <a:r>
              <a:rPr lang="en-US" sz="2000" dirty="0">
                <a:solidFill>
                  <a:srgbClr val="FF0000"/>
                </a:solidFill>
              </a:rPr>
              <a:t>DETAIL</a:t>
            </a:r>
          </a:p>
          <a:p>
            <a:pPr marL="577850" indent="-5461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Then the permutation  X= IP(M) is as follows</a:t>
            </a:r>
            <a:r>
              <a:rPr lang="en-US" sz="2400" dirty="0" smtClean="0">
                <a:solidFill>
                  <a:schemeClr val="tx1"/>
                </a:solidFill>
              </a:rPr>
              <a:t>:</a:t>
            </a:r>
          </a:p>
          <a:p>
            <a:pPr marL="577850" indent="-5461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  <a:p>
            <a:pPr marL="577850" indent="-546100"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577850" indent="-5461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  <a:p>
            <a:pPr marL="577850" indent="-546100"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577850" indent="-5461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  <a:p>
            <a:pPr marL="577850" indent="-546100"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577850" indent="-5461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  <a:p>
            <a:pPr marL="577850" indent="-546100"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577850" indent="-546100"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577850" indent="-5461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If we then take the inverse </a:t>
            </a:r>
            <a:r>
              <a:rPr lang="en-US" sz="2400" dirty="0" smtClean="0">
                <a:solidFill>
                  <a:schemeClr val="tx1"/>
                </a:solidFill>
              </a:rPr>
              <a:t>permutation</a:t>
            </a:r>
          </a:p>
          <a:p>
            <a:pPr marL="80645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r>
              <a:rPr lang="en-US" sz="2400" dirty="0">
                <a:solidFill>
                  <a:schemeClr val="tx1"/>
                </a:solidFill>
              </a:rPr>
              <a:t>= </a:t>
            </a:r>
            <a:r>
              <a:rPr lang="en-US" sz="2400" dirty="0" smtClean="0">
                <a:solidFill>
                  <a:schemeClr val="tx1"/>
                </a:solidFill>
              </a:rPr>
              <a:t>IP</a:t>
            </a:r>
            <a:r>
              <a:rPr lang="en-US" sz="2400" baseline="30000" dirty="0" smtClean="0">
                <a:solidFill>
                  <a:schemeClr val="tx1"/>
                </a:solidFill>
              </a:rPr>
              <a:t>-1</a:t>
            </a:r>
            <a:r>
              <a:rPr lang="en-US" sz="2400" dirty="0" smtClean="0">
                <a:solidFill>
                  <a:schemeClr val="tx1"/>
                </a:solidFill>
              </a:rPr>
              <a:t>(X</a:t>
            </a:r>
            <a:r>
              <a:rPr lang="en-US" sz="2400" dirty="0">
                <a:solidFill>
                  <a:schemeClr val="tx1"/>
                </a:solidFill>
              </a:rPr>
              <a:t>) = </a:t>
            </a:r>
            <a:r>
              <a:rPr lang="en-US" sz="2400" dirty="0" smtClean="0">
                <a:solidFill>
                  <a:schemeClr val="tx1"/>
                </a:solidFill>
              </a:rPr>
              <a:t>IP</a:t>
            </a:r>
            <a:r>
              <a:rPr lang="en-US" sz="2400" baseline="30000" dirty="0" smtClean="0">
                <a:solidFill>
                  <a:schemeClr val="tx1"/>
                </a:solidFill>
              </a:rPr>
              <a:t>-1</a:t>
            </a:r>
            <a:r>
              <a:rPr lang="en-US" sz="2400" dirty="0" smtClean="0">
                <a:solidFill>
                  <a:schemeClr val="tx1"/>
                </a:solidFill>
              </a:rPr>
              <a:t>(IP(M)),</a:t>
            </a:r>
          </a:p>
          <a:p>
            <a:pPr marL="3175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it can be seen that the original ordering of the bits is restored.</a:t>
            </a:r>
          </a:p>
          <a:p>
            <a:pPr marL="143510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28044" t="39909" r="12981" b="17902"/>
          <a:stretch/>
        </p:blipFill>
        <p:spPr bwMode="auto">
          <a:xfrm>
            <a:off x="539552" y="980728"/>
            <a:ext cx="7776863" cy="3816424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44976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0"/>
            <a:ext cx="9128883" cy="6858000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Block Ciphers: </a:t>
            </a:r>
            <a:r>
              <a:rPr lang="en-US" sz="2400" dirty="0" smtClean="0">
                <a:solidFill>
                  <a:schemeClr val="tx1"/>
                </a:solidFill>
              </a:rPr>
              <a:t>DES: </a:t>
            </a:r>
            <a:r>
              <a:rPr lang="en-US" sz="2000" dirty="0" smtClean="0">
                <a:solidFill>
                  <a:srgbClr val="FF0000"/>
                </a:solidFill>
              </a:rPr>
              <a:t>DES FUNCTIONS IN DETAIL</a:t>
            </a:r>
          </a:p>
          <a:p>
            <a:pPr marL="0" indent="0">
              <a:buNone/>
            </a:pPr>
            <a:r>
              <a:rPr lang="en-US" sz="2400" i="1" dirty="0" smtClean="0">
                <a:solidFill>
                  <a:srgbClr val="C00000"/>
                </a:solidFill>
              </a:rPr>
              <a:t>2) The Key Generation/Transformation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Returning </a:t>
            </a:r>
            <a:r>
              <a:rPr lang="en-US" sz="2400" dirty="0" smtClean="0">
                <a:solidFill>
                  <a:schemeClr val="tx1"/>
                </a:solidFill>
              </a:rPr>
              <a:t>back to </a:t>
            </a:r>
            <a:r>
              <a:rPr lang="en-US" sz="2400" dirty="0">
                <a:solidFill>
                  <a:schemeClr val="tx1"/>
                </a:solidFill>
              </a:rPr>
              <a:t>Figures </a:t>
            </a:r>
            <a:r>
              <a:rPr lang="en-US" sz="2400" dirty="0" smtClean="0">
                <a:solidFill>
                  <a:schemeClr val="tx1"/>
                </a:solidFill>
              </a:rPr>
              <a:t>of general depiction and one round of DES, we </a:t>
            </a:r>
            <a:r>
              <a:rPr lang="en-US" sz="2400" dirty="0">
                <a:solidFill>
                  <a:schemeClr val="tx1"/>
                </a:solidFill>
              </a:rPr>
              <a:t>see that a 64-bit key is used  as input to </a:t>
            </a:r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chemeClr val="tx1"/>
                </a:solidFill>
              </a:rPr>
              <a:t>algorithm. The bits of the key are numbered from 1 through 64; every eighth bit is ignored, as </a:t>
            </a:r>
            <a:r>
              <a:rPr lang="en-US" sz="2400" dirty="0" smtClean="0">
                <a:solidFill>
                  <a:schemeClr val="tx1"/>
                </a:solidFill>
              </a:rPr>
              <a:t>indicated  </a:t>
            </a:r>
            <a:r>
              <a:rPr lang="en-US" sz="2400" dirty="0">
                <a:solidFill>
                  <a:schemeClr val="tx1"/>
                </a:solidFill>
              </a:rPr>
              <a:t>in  </a:t>
            </a:r>
            <a:r>
              <a:rPr lang="en-US" sz="2400" dirty="0" smtClean="0">
                <a:solidFill>
                  <a:schemeClr val="tx1"/>
                </a:solidFill>
              </a:rPr>
              <a:t>the following table. 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Table: </a:t>
            </a:r>
            <a:r>
              <a:rPr lang="en-US" sz="2400" dirty="0">
                <a:solidFill>
                  <a:srgbClr val="FF0000"/>
                </a:solidFill>
              </a:rPr>
              <a:t>Bits included 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and </a:t>
            </a:r>
            <a:r>
              <a:rPr lang="en-US" sz="2400" dirty="0">
                <a:solidFill>
                  <a:srgbClr val="FF0000"/>
                </a:solidFill>
              </a:rPr>
              <a:t>excluded in 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reducing </a:t>
            </a:r>
            <a:r>
              <a:rPr lang="en-US" sz="2400" dirty="0">
                <a:solidFill>
                  <a:srgbClr val="FF0000"/>
                </a:solidFill>
              </a:rPr>
              <a:t>the key size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1317625" indent="-5461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</a:endParaRPr>
          </a:p>
          <a:p>
            <a:pPr marL="143510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5649" t="33102" r="41478" b="8656"/>
          <a:stretch/>
        </p:blipFill>
        <p:spPr>
          <a:xfrm>
            <a:off x="3059832" y="2371873"/>
            <a:ext cx="5120449" cy="450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58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0"/>
            <a:ext cx="9128884" cy="6858000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400" i="1" dirty="0" smtClean="0">
                <a:solidFill>
                  <a:srgbClr val="C00000"/>
                </a:solidFill>
              </a:rPr>
              <a:t>2) The Key Generation/Transformation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 key  is  first  subjected  to  a  permutation  governed  by  a  table  labeled </a:t>
            </a:r>
            <a:r>
              <a:rPr lang="en-US" sz="2400" dirty="0" smtClean="0">
                <a:solidFill>
                  <a:srgbClr val="0000FF"/>
                </a:solidFill>
              </a:rPr>
              <a:t>Permuted Choice One </a:t>
            </a:r>
            <a:r>
              <a:rPr lang="en-US" sz="2400" dirty="0" smtClean="0">
                <a:solidFill>
                  <a:schemeClr val="tx1"/>
                </a:solidFill>
              </a:rPr>
              <a:t>(the following table). This is nothing but permutation of numbers (referring to bit positions</a:t>
            </a:r>
            <a:r>
              <a:rPr lang="en-US" sz="2400" dirty="0">
                <a:solidFill>
                  <a:schemeClr val="tx1"/>
                </a:solidFill>
              </a:rPr>
              <a:t>) in the left of </a:t>
            </a:r>
            <a:r>
              <a:rPr lang="en-US" sz="2400" dirty="0" smtClean="0">
                <a:solidFill>
                  <a:schemeClr val="tx1"/>
                </a:solidFill>
              </a:rPr>
              <a:t>the previous table.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511175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Table</a:t>
            </a:r>
            <a:r>
              <a:rPr lang="en-US" sz="2400" dirty="0">
                <a:solidFill>
                  <a:srgbClr val="FF0000"/>
                </a:solidFill>
              </a:rPr>
              <a:t>: Permuted Choice One</a:t>
            </a:r>
          </a:p>
          <a:p>
            <a:pPr marL="396875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The resulting 56-bit key is then treated as two 28-bit quantities </a:t>
            </a:r>
          </a:p>
          <a:p>
            <a:pPr marL="396875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Each halves are </a:t>
            </a:r>
            <a:r>
              <a:rPr lang="en-US" sz="2400" dirty="0">
                <a:solidFill>
                  <a:schemeClr val="tx1"/>
                </a:solidFill>
              </a:rPr>
              <a:t>separately subjected to a circular left shift, or rotation, of 1 or 2 bits, as governed </a:t>
            </a:r>
            <a:r>
              <a:rPr lang="en-US" sz="2400" dirty="0" smtClean="0">
                <a:solidFill>
                  <a:schemeClr val="tx1"/>
                </a:solidFill>
              </a:rPr>
              <a:t>by the following table. </a:t>
            </a:r>
          </a:p>
          <a:p>
            <a:pPr marL="53975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53975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446405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Table : Number of Key Bits</a:t>
            </a:r>
          </a:p>
          <a:p>
            <a:pPr marL="446405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Shifted per Round</a:t>
            </a:r>
          </a:p>
          <a:p>
            <a:pPr marL="53975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717" t="41543" r="16241" b="45080"/>
          <a:stretch/>
        </p:blipFill>
        <p:spPr>
          <a:xfrm>
            <a:off x="462135" y="1992008"/>
            <a:ext cx="8106726" cy="12961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5058" t="56890" r="16793" b="35235"/>
          <a:stretch/>
        </p:blipFill>
        <p:spPr>
          <a:xfrm>
            <a:off x="533463" y="5013176"/>
            <a:ext cx="7830871" cy="72008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8931" t="66734" r="34504" b="19485"/>
          <a:stretch/>
        </p:blipFill>
        <p:spPr>
          <a:xfrm>
            <a:off x="369068" y="5877272"/>
            <a:ext cx="3456385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53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7504" y="116632"/>
            <a:ext cx="8856984" cy="6370378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117475" lvl="1" indent="0">
              <a:spcAft>
                <a:spcPts val="600"/>
              </a:spcAft>
              <a:buNone/>
              <a:defRPr/>
            </a:pPr>
            <a:endParaRPr lang="en-GB" sz="2400" dirty="0" smtClean="0">
              <a:latin typeface="Garamond" pitchFamily="18" charset="0"/>
            </a:endParaRPr>
          </a:p>
          <a:p>
            <a:pPr marL="457200" lvl="1" indent="-234950">
              <a:buFont typeface="Wingdings" panose="05000000000000000000" pitchFamily="2" charset="2"/>
              <a:buChar char="ü"/>
              <a:defRPr/>
            </a:pPr>
            <a:r>
              <a:rPr lang="en-GB" sz="2400" dirty="0">
                <a:latin typeface="Garamond" pitchFamily="18" charset="0"/>
              </a:rPr>
              <a:t>The </a:t>
            </a:r>
            <a:r>
              <a:rPr lang="en-GB" sz="2400" dirty="0">
                <a:solidFill>
                  <a:srgbClr val="FF0000"/>
                </a:solidFill>
                <a:latin typeface="Garamond" pitchFamily="18" charset="0"/>
              </a:rPr>
              <a:t>encryption</a:t>
            </a:r>
            <a:r>
              <a:rPr lang="en-GB" sz="2400" dirty="0">
                <a:latin typeface="Garamond" pitchFamily="18" charset="0"/>
              </a:rPr>
              <a:t> formula is</a:t>
            </a:r>
          </a:p>
          <a:p>
            <a:pPr marL="1654175" lvl="1" indent="0">
              <a:buNone/>
              <a:defRPr/>
            </a:pPr>
            <a:r>
              <a:rPr lang="en-US" sz="3600" dirty="0"/>
              <a:t>c</a:t>
            </a:r>
            <a:r>
              <a:rPr lang="en-US" sz="3600" baseline="-25000" dirty="0"/>
              <a:t>i</a:t>
            </a:r>
            <a:r>
              <a:rPr lang="en-US" sz="3600" dirty="0"/>
              <a:t>= p</a:t>
            </a:r>
            <a:r>
              <a:rPr lang="en-US" sz="3600" baseline="-25000" dirty="0"/>
              <a:t>i</a:t>
            </a:r>
            <a:r>
              <a:rPr lang="en-US" sz="3600" dirty="0"/>
              <a:t> ⊕ </a:t>
            </a:r>
            <a:r>
              <a:rPr lang="en-US" sz="3600" dirty="0" err="1"/>
              <a:t>k</a:t>
            </a:r>
            <a:r>
              <a:rPr lang="en-US" sz="3600" baseline="-25000" dirty="0" err="1"/>
              <a:t>i</a:t>
            </a:r>
            <a:endParaRPr lang="en-GB" sz="3600" baseline="-25000" dirty="0">
              <a:latin typeface="Garamond" pitchFamily="18" charset="0"/>
            </a:endParaRPr>
          </a:p>
          <a:p>
            <a:pPr marL="457200" lvl="1" indent="-234950">
              <a:buFont typeface="Wingdings" panose="05000000000000000000" pitchFamily="2" charset="2"/>
              <a:buChar char="ü"/>
              <a:defRPr/>
            </a:pPr>
            <a:r>
              <a:rPr lang="en-US" sz="2400" dirty="0"/>
              <a:t>At the </a:t>
            </a:r>
            <a:r>
              <a:rPr lang="en-US" sz="2400" dirty="0">
                <a:solidFill>
                  <a:srgbClr val="FF0000"/>
                </a:solidFill>
              </a:rPr>
              <a:t>decryption</a:t>
            </a:r>
            <a:r>
              <a:rPr lang="en-US" sz="2400" dirty="0"/>
              <a:t> end, the ciphertext bits are </a:t>
            </a:r>
            <a:r>
              <a:rPr lang="en-US" sz="2400" dirty="0" err="1"/>
              <a:t>XORed</a:t>
            </a:r>
            <a:r>
              <a:rPr lang="en-US" sz="2400" dirty="0"/>
              <a:t> with an identical key stream to recover the plaintext bits.</a:t>
            </a:r>
          </a:p>
          <a:p>
            <a:pPr marL="1600200" lvl="1" indent="0">
              <a:buNone/>
              <a:defRPr/>
            </a:pPr>
            <a:r>
              <a:rPr lang="en-US" sz="3600" dirty="0"/>
              <a:t>p</a:t>
            </a:r>
            <a:r>
              <a:rPr lang="en-US" sz="3600" baseline="-25000" dirty="0"/>
              <a:t>i</a:t>
            </a:r>
            <a:r>
              <a:rPr lang="en-US" sz="3600" dirty="0"/>
              <a:t>= c</a:t>
            </a:r>
            <a:r>
              <a:rPr lang="en-US" sz="3600" baseline="-25000" dirty="0"/>
              <a:t>i</a:t>
            </a:r>
            <a:r>
              <a:rPr lang="en-US" sz="3600" dirty="0"/>
              <a:t> ⊕ </a:t>
            </a:r>
            <a:r>
              <a:rPr lang="en-US" sz="3600" dirty="0" err="1"/>
              <a:t>k</a:t>
            </a:r>
            <a:r>
              <a:rPr lang="en-US" sz="3600" baseline="-25000" dirty="0" err="1"/>
              <a:t>i</a:t>
            </a:r>
            <a:endParaRPr lang="en-US" sz="3600" baseline="-25000" dirty="0"/>
          </a:p>
          <a:p>
            <a:pPr marL="565150" lvl="1" indent="-342900">
              <a:buFont typeface="Wingdings" panose="05000000000000000000" pitchFamily="2" charset="2"/>
              <a:buChar char="ü"/>
              <a:defRPr/>
            </a:pPr>
            <a:r>
              <a:rPr lang="en-US" sz="2400" dirty="0" smtClean="0"/>
              <a:t>If </a:t>
            </a:r>
            <a:r>
              <a:rPr lang="en-US" sz="2400" dirty="0"/>
              <a:t>the key stream generator </a:t>
            </a:r>
            <a:r>
              <a:rPr lang="en-US" sz="2400" dirty="0" smtClean="0"/>
              <a:t>outputs </a:t>
            </a:r>
            <a:r>
              <a:rPr lang="en-US" sz="2400" dirty="0"/>
              <a:t>stream of zeros, the ciphertext will equal the plaintext and the whole operation will be worthless</a:t>
            </a:r>
            <a:r>
              <a:rPr lang="en-US" sz="2400" dirty="0" smtClean="0"/>
              <a:t>.</a:t>
            </a:r>
          </a:p>
          <a:p>
            <a:pPr marL="222250" lvl="1" indent="0">
              <a:buNone/>
              <a:defRPr/>
            </a:pP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80312" y="116632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,,, Cont’d</a:t>
            </a:r>
            <a:endParaRPr lang="en-US" sz="2000" b="1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0"/>
            <a:ext cx="9128883" cy="6858000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Block Ciphers: </a:t>
            </a:r>
            <a:r>
              <a:rPr lang="en-US" sz="2400" dirty="0" smtClean="0">
                <a:solidFill>
                  <a:schemeClr val="tx1"/>
                </a:solidFill>
              </a:rPr>
              <a:t>DES: </a:t>
            </a:r>
            <a:r>
              <a:rPr lang="en-US" sz="2000" dirty="0" smtClean="0">
                <a:solidFill>
                  <a:srgbClr val="FF0000"/>
                </a:solidFill>
              </a:rPr>
              <a:t>DES FUNCTIONS IN DETAIL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C00000"/>
                </a:solidFill>
              </a:rPr>
              <a:t>3</a:t>
            </a:r>
            <a:r>
              <a:rPr lang="en-US" sz="2400" i="1" dirty="0" smtClean="0">
                <a:solidFill>
                  <a:srgbClr val="C00000"/>
                </a:solidFill>
              </a:rPr>
              <a:t>) The S-Box Substitution</a:t>
            </a:r>
          </a:p>
          <a:p>
            <a:pPr marL="349250" indent="-3492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300" dirty="0" smtClean="0">
                <a:solidFill>
                  <a:schemeClr val="tx1"/>
                </a:solidFill>
              </a:rPr>
              <a:t>After the compressed key is </a:t>
            </a:r>
            <a:r>
              <a:rPr lang="en-US" sz="2300" dirty="0" err="1" smtClean="0">
                <a:solidFill>
                  <a:schemeClr val="tx1"/>
                </a:solidFill>
              </a:rPr>
              <a:t>XORed</a:t>
            </a:r>
            <a:r>
              <a:rPr lang="en-US" sz="2300" dirty="0" smtClean="0">
                <a:solidFill>
                  <a:schemeClr val="tx1"/>
                </a:solidFill>
              </a:rPr>
              <a:t> with the expanded block, the 48-bit result </a:t>
            </a:r>
            <a:r>
              <a:rPr lang="en-US" sz="2300" dirty="0">
                <a:solidFill>
                  <a:schemeClr val="tx1"/>
                </a:solidFill>
              </a:rPr>
              <a:t>moves to a </a:t>
            </a:r>
            <a:r>
              <a:rPr lang="en-US" sz="2300" dirty="0" smtClean="0">
                <a:solidFill>
                  <a:schemeClr val="tx1"/>
                </a:solidFill>
              </a:rPr>
              <a:t>substitution </a:t>
            </a:r>
            <a:r>
              <a:rPr lang="en-US" sz="2300" dirty="0">
                <a:solidFill>
                  <a:schemeClr val="tx1"/>
                </a:solidFill>
              </a:rPr>
              <a:t>operation. </a:t>
            </a:r>
            <a:endParaRPr lang="en-US" sz="2300" dirty="0" smtClean="0">
              <a:solidFill>
                <a:schemeClr val="tx1"/>
              </a:solidFill>
            </a:endParaRPr>
          </a:p>
          <a:p>
            <a:pPr marL="349250" indent="-3492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chemeClr val="tx1"/>
                </a:solidFill>
              </a:rPr>
              <a:t>The substitutions </a:t>
            </a:r>
            <a:r>
              <a:rPr lang="en-US" sz="2200" dirty="0">
                <a:solidFill>
                  <a:schemeClr val="tx1"/>
                </a:solidFill>
              </a:rPr>
              <a:t>are performed by </a:t>
            </a:r>
            <a:r>
              <a:rPr lang="en-US" sz="2200" dirty="0" smtClean="0">
                <a:solidFill>
                  <a:schemeClr val="tx1"/>
                </a:solidFill>
              </a:rPr>
              <a:t>8 substitution </a:t>
            </a:r>
            <a:r>
              <a:rPr lang="en-US" sz="2200" dirty="0">
                <a:solidFill>
                  <a:schemeClr val="tx1"/>
                </a:solidFill>
              </a:rPr>
              <a:t>boxes</a:t>
            </a:r>
            <a:r>
              <a:rPr lang="en-US" sz="2200" dirty="0" smtClean="0">
                <a:solidFill>
                  <a:schemeClr val="tx1"/>
                </a:solidFill>
              </a:rPr>
              <a:t>, or </a:t>
            </a:r>
            <a:r>
              <a:rPr lang="en-US" sz="2200" dirty="0">
                <a:solidFill>
                  <a:schemeClr val="tx1"/>
                </a:solidFill>
              </a:rPr>
              <a:t>S-boxes. </a:t>
            </a:r>
          </a:p>
          <a:p>
            <a:pPr marL="349250" indent="-3492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</a:rPr>
              <a:t>Each S-box has a 6-bit input and a 4-bit output, and there are </a:t>
            </a:r>
            <a:r>
              <a:rPr lang="en-US" sz="2200" dirty="0" smtClean="0">
                <a:solidFill>
                  <a:schemeClr val="tx1"/>
                </a:solidFill>
              </a:rPr>
              <a:t>8 different S-boxes.</a:t>
            </a:r>
          </a:p>
          <a:p>
            <a:pPr marL="349250" indent="-3492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chemeClr val="tx1"/>
                </a:solidFill>
              </a:rPr>
              <a:t>The </a:t>
            </a:r>
            <a:r>
              <a:rPr lang="en-US" sz="2200" dirty="0">
                <a:solidFill>
                  <a:schemeClr val="tx1"/>
                </a:solidFill>
              </a:rPr>
              <a:t>48 bits are divided into eight 6-bit </a:t>
            </a:r>
            <a:r>
              <a:rPr lang="en-US" sz="2200" dirty="0" smtClean="0">
                <a:solidFill>
                  <a:schemeClr val="tx1"/>
                </a:solidFill>
              </a:rPr>
              <a:t>sub-blocks</a:t>
            </a:r>
            <a:r>
              <a:rPr lang="en-US" sz="2200" dirty="0">
                <a:solidFill>
                  <a:schemeClr val="tx1"/>
                </a:solidFill>
              </a:rPr>
              <a:t>. Each separate block is operated on by a separate S-box: The first block is operated on by </a:t>
            </a:r>
            <a:r>
              <a:rPr lang="en-US" sz="2200" dirty="0" smtClean="0">
                <a:solidFill>
                  <a:schemeClr val="tx1"/>
                </a:solidFill>
              </a:rPr>
              <a:t>S-box </a:t>
            </a:r>
            <a:r>
              <a:rPr lang="en-US" sz="2200" dirty="0">
                <a:solidFill>
                  <a:schemeClr val="tx1"/>
                </a:solidFill>
              </a:rPr>
              <a:t>1, the second block is operated on by S-box 2, and so on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3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3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2635250" indent="0">
              <a:lnSpc>
                <a:spcPct val="150000"/>
              </a:lnSpc>
              <a:buNone/>
            </a:pPr>
            <a:r>
              <a:rPr lang="en-US" sz="2200" dirty="0" smtClean="0">
                <a:solidFill>
                  <a:srgbClr val="FF0000"/>
                </a:solidFill>
              </a:rPr>
              <a:t>Figure: S-Box Substitution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052" y="4149080"/>
            <a:ext cx="4874775" cy="230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53299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0"/>
            <a:ext cx="9128883" cy="6858000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400" i="1" dirty="0" smtClean="0">
                <a:solidFill>
                  <a:srgbClr val="C00000"/>
                </a:solidFill>
              </a:rPr>
              <a:t>4) The S-Box Substitution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Each S-box is a table of 4 rows </a:t>
            </a:r>
            <a:r>
              <a:rPr lang="en-US" sz="2400" dirty="0" smtClean="0">
                <a:solidFill>
                  <a:schemeClr val="tx1"/>
                </a:solidFill>
              </a:rPr>
              <a:t>and 16 </a:t>
            </a:r>
            <a:r>
              <a:rPr lang="en-US" sz="2400" dirty="0">
                <a:solidFill>
                  <a:schemeClr val="tx1"/>
                </a:solidFill>
              </a:rPr>
              <a:t>columns. Each entry in the box is a 4-bit number. The 6 input </a:t>
            </a:r>
            <a:r>
              <a:rPr lang="en-US" sz="2400" dirty="0" smtClean="0">
                <a:solidFill>
                  <a:schemeClr val="tx1"/>
                </a:solidFill>
              </a:rPr>
              <a:t>bits </a:t>
            </a:r>
            <a:r>
              <a:rPr lang="en-US" sz="2400" dirty="0">
                <a:solidFill>
                  <a:schemeClr val="tx1"/>
                </a:solidFill>
              </a:rPr>
              <a:t>of the S-box specify under which row and column number to look for the output.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</a:rPr>
              <a:t>The following table shows </a:t>
            </a:r>
            <a:r>
              <a:rPr lang="en-US" sz="2400" dirty="0">
                <a:solidFill>
                  <a:schemeClr val="tx1"/>
                </a:solidFill>
              </a:rPr>
              <a:t>all eight S-boxes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72"/>
          <a:stretch/>
        </p:blipFill>
        <p:spPr bwMode="auto">
          <a:xfrm>
            <a:off x="179512" y="2042022"/>
            <a:ext cx="8242403" cy="469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1811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0"/>
            <a:ext cx="9128883" cy="6858000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400" i="1" dirty="0" smtClean="0">
                <a:solidFill>
                  <a:srgbClr val="C00000"/>
                </a:solidFill>
              </a:rPr>
              <a:t>4) The S-Box Substitution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70" b="417"/>
          <a:stretch/>
        </p:blipFill>
        <p:spPr bwMode="auto">
          <a:xfrm>
            <a:off x="-2" y="385700"/>
            <a:ext cx="8726964" cy="6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641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35" y="9056"/>
            <a:ext cx="9128883" cy="6848944"/>
          </a:xfrm>
          <a:solidFill>
            <a:schemeClr val="tx2"/>
          </a:solidFill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Block Ciphers: </a:t>
            </a:r>
            <a:r>
              <a:rPr lang="en-US" sz="2400" dirty="0">
                <a:solidFill>
                  <a:srgbClr val="0000FF"/>
                </a:solidFill>
              </a:rPr>
              <a:t>Double</a:t>
            </a:r>
            <a:r>
              <a:rPr lang="en-US" sz="2400" dirty="0" smtClean="0">
                <a:solidFill>
                  <a:srgbClr val="0000FF"/>
                </a:solidFill>
              </a:rPr>
              <a:t> DES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Let </a:t>
            </a:r>
            <a:r>
              <a:rPr lang="en-US" sz="2400" i="1" dirty="0">
                <a:solidFill>
                  <a:schemeClr val="tx1"/>
                </a:solidFill>
              </a:rPr>
              <a:t>P </a:t>
            </a:r>
            <a:r>
              <a:rPr lang="en-US" sz="2400" dirty="0">
                <a:solidFill>
                  <a:schemeClr val="tx1"/>
                </a:solidFill>
              </a:rPr>
              <a:t>be a block of plaintext, </a:t>
            </a:r>
            <a:r>
              <a:rPr lang="en-US" sz="2400" i="1" dirty="0">
                <a:solidFill>
                  <a:schemeClr val="tx1"/>
                </a:solidFill>
              </a:rPr>
              <a:t>K </a:t>
            </a:r>
            <a:r>
              <a:rPr lang="en-US" sz="2400" dirty="0">
                <a:solidFill>
                  <a:schemeClr val="tx1"/>
                </a:solidFill>
              </a:rPr>
              <a:t>a key, and </a:t>
            </a:r>
            <a:r>
              <a:rPr lang="en-US" sz="2400" i="1" dirty="0">
                <a:solidFill>
                  <a:schemeClr val="tx1"/>
                </a:solidFill>
              </a:rPr>
              <a:t>C </a:t>
            </a:r>
            <a:r>
              <a:rPr lang="en-US" sz="2400" dirty="0">
                <a:solidFill>
                  <a:schemeClr val="tx1"/>
                </a:solidFill>
              </a:rPr>
              <a:t>be</a:t>
            </a:r>
            <a:r>
              <a:rPr lang="en-US" sz="2400" i="1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ciphertext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For DES, </a:t>
            </a:r>
            <a:r>
              <a:rPr lang="en-US" sz="2400" i="1" dirty="0">
                <a:solidFill>
                  <a:schemeClr val="tx1"/>
                </a:solidFill>
              </a:rPr>
              <a:t>C </a:t>
            </a:r>
            <a:r>
              <a:rPr lang="en-US" sz="2400" dirty="0">
                <a:solidFill>
                  <a:schemeClr val="tx1"/>
                </a:solidFill>
              </a:rPr>
              <a:t>and </a:t>
            </a:r>
            <a:r>
              <a:rPr lang="en-US" sz="2400" i="1" dirty="0">
                <a:solidFill>
                  <a:schemeClr val="tx1"/>
                </a:solidFill>
              </a:rPr>
              <a:t>P </a:t>
            </a:r>
            <a:r>
              <a:rPr lang="en-US" sz="2400" dirty="0">
                <a:solidFill>
                  <a:schemeClr val="tx1"/>
                </a:solidFill>
              </a:rPr>
              <a:t>are each 64 bits, while </a:t>
            </a:r>
            <a:r>
              <a:rPr lang="en-US" sz="2400" i="1" dirty="0">
                <a:solidFill>
                  <a:schemeClr val="tx1"/>
                </a:solidFill>
              </a:rPr>
              <a:t>K </a:t>
            </a:r>
            <a:r>
              <a:rPr lang="en-US" sz="2400" dirty="0">
                <a:solidFill>
                  <a:schemeClr val="tx1"/>
                </a:solidFill>
              </a:rPr>
              <a:t>is 56 bits.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notation that we adopt for the encryption of </a:t>
            </a:r>
            <a:r>
              <a:rPr lang="en-US" sz="2400" i="1" dirty="0">
                <a:solidFill>
                  <a:schemeClr val="tx1"/>
                </a:solidFill>
              </a:rPr>
              <a:t>P </a:t>
            </a:r>
            <a:r>
              <a:rPr lang="en-US" sz="2400" dirty="0">
                <a:solidFill>
                  <a:schemeClr val="tx1"/>
                </a:solidFill>
              </a:rPr>
              <a:t>with key </a:t>
            </a:r>
            <a:r>
              <a:rPr lang="en-US" sz="2400" i="1" dirty="0">
                <a:solidFill>
                  <a:schemeClr val="tx1"/>
                </a:solidFill>
              </a:rPr>
              <a:t>K </a:t>
            </a:r>
            <a:r>
              <a:rPr lang="en-US" sz="2400" dirty="0" smtClean="0">
                <a:solidFill>
                  <a:schemeClr val="tx1"/>
                </a:solidFill>
              </a:rPr>
              <a:t>is</a:t>
            </a:r>
            <a:r>
              <a:rPr lang="en-US" sz="2400" i="1" dirty="0">
                <a:solidFill>
                  <a:schemeClr val="tx1"/>
                </a:solidFill>
              </a:rPr>
              <a:t>		</a:t>
            </a:r>
            <a:r>
              <a:rPr lang="en-US" sz="2400" dirty="0">
                <a:solidFill>
                  <a:schemeClr val="tx1"/>
                </a:solidFill>
              </a:rPr>
              <a:t>C = E(P</a:t>
            </a:r>
            <a:r>
              <a:rPr lang="en-US" sz="2400" dirty="0" smtClean="0">
                <a:solidFill>
                  <a:schemeClr val="tx1"/>
                </a:solidFill>
              </a:rPr>
              <a:t>, K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  while the corresponding decryption is denoted</a:t>
            </a:r>
          </a:p>
          <a:p>
            <a:pPr marL="0" indent="0">
              <a:buNone/>
            </a:pPr>
            <a:r>
              <a:rPr lang="en-US" sz="2400" i="1" dirty="0">
                <a:solidFill>
                  <a:schemeClr val="tx1"/>
                </a:solidFill>
              </a:rPr>
              <a:t>		</a:t>
            </a:r>
            <a:r>
              <a:rPr lang="en-US" sz="2400" dirty="0">
                <a:solidFill>
                  <a:schemeClr val="tx1"/>
                </a:solidFill>
              </a:rPr>
              <a:t>P = D(C</a:t>
            </a:r>
            <a:r>
              <a:rPr lang="en-US" sz="2400" dirty="0" smtClean="0">
                <a:solidFill>
                  <a:schemeClr val="tx1"/>
                </a:solidFill>
              </a:rPr>
              <a:t>, K)</a:t>
            </a:r>
            <a:endParaRPr lang="en-US" sz="2400" i="1" dirty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DES’s </a:t>
            </a:r>
            <a:r>
              <a:rPr lang="en-US" sz="2400" dirty="0">
                <a:solidFill>
                  <a:schemeClr val="tx1"/>
                </a:solidFill>
              </a:rPr>
              <a:t>key length of 56 bits  is insufficient today.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 variant of </a:t>
            </a:r>
            <a:r>
              <a:rPr lang="en-US" sz="2400" dirty="0" smtClean="0">
                <a:solidFill>
                  <a:schemeClr val="tx1"/>
                </a:solidFill>
              </a:rPr>
              <a:t>DES, </a:t>
            </a:r>
            <a:r>
              <a:rPr lang="en-US" sz="2400" dirty="0" smtClean="0">
                <a:solidFill>
                  <a:srgbClr val="C00000"/>
                </a:solidFill>
              </a:rPr>
              <a:t>Double DES</a:t>
            </a:r>
            <a:r>
              <a:rPr lang="en-US" sz="2400" dirty="0">
                <a:solidFill>
                  <a:srgbClr val="C00000"/>
                </a:solidFill>
              </a:rPr>
              <a:t>, </a:t>
            </a:r>
            <a:r>
              <a:rPr lang="en-US" sz="2400" dirty="0" smtClean="0">
                <a:solidFill>
                  <a:schemeClr val="tx1"/>
                </a:solidFill>
              </a:rPr>
              <a:t>uses </a:t>
            </a:r>
            <a:r>
              <a:rPr lang="en-US" sz="2400" dirty="0">
                <a:solidFill>
                  <a:schemeClr val="tx1"/>
                </a:solidFill>
              </a:rPr>
              <a:t>key length of </a:t>
            </a:r>
            <a:r>
              <a:rPr lang="en-US" sz="2400" dirty="0">
                <a:solidFill>
                  <a:srgbClr val="FF0000"/>
                </a:solidFill>
              </a:rPr>
              <a:t>112</a:t>
            </a:r>
            <a:r>
              <a:rPr lang="en-US" sz="2400" dirty="0">
                <a:solidFill>
                  <a:schemeClr val="tx1"/>
                </a:solidFill>
              </a:rPr>
              <a:t> bits. 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Double DES has a 112-bit key and enciphers blocks of 64 bits.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Here is the double DES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encryption: </a:t>
            </a:r>
            <a:r>
              <a:rPr lang="en-US" sz="2400" i="1" dirty="0">
                <a:solidFill>
                  <a:schemeClr val="tx1"/>
                </a:solidFill>
              </a:rPr>
              <a:t>		</a:t>
            </a:r>
          </a:p>
          <a:p>
            <a:pPr marL="0" indent="0" algn="l">
              <a:buNone/>
            </a:pPr>
            <a:r>
              <a:rPr lang="en-US" sz="2400" i="1" dirty="0">
                <a:solidFill>
                  <a:schemeClr val="tx1"/>
                </a:solidFill>
              </a:rPr>
              <a:t>			</a:t>
            </a:r>
            <a:r>
              <a:rPr lang="en-US" sz="2400" dirty="0">
                <a:solidFill>
                  <a:schemeClr val="tx1"/>
                </a:solidFill>
              </a:rPr>
              <a:t>C = E(E(P, K</a:t>
            </a:r>
            <a:r>
              <a:rPr lang="en-US" sz="2400" baseline="-25000" dirty="0">
                <a:solidFill>
                  <a:schemeClr val="tx1"/>
                </a:solidFill>
              </a:rPr>
              <a:t>1</a:t>
            </a:r>
            <a:r>
              <a:rPr lang="en-US" sz="2400" dirty="0">
                <a:solidFill>
                  <a:schemeClr val="tx1"/>
                </a:solidFill>
              </a:rPr>
              <a:t>),K</a:t>
            </a:r>
            <a:r>
              <a:rPr lang="en-US" sz="2400" baseline="-25000" dirty="0">
                <a:solidFill>
                  <a:schemeClr val="tx1"/>
                </a:solidFill>
              </a:rPr>
              <a:t>2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 marL="0" indent="0" algn="l">
              <a:spcAft>
                <a:spcPts val="600"/>
              </a:spcAft>
              <a:buNone/>
            </a:pPr>
            <a:r>
              <a:rPr lang="en-US" sz="2400" dirty="0">
                <a:solidFill>
                  <a:schemeClr val="tx1"/>
                </a:solidFill>
              </a:rPr>
              <a:t>	            </a:t>
            </a:r>
            <a:r>
              <a:rPr lang="en-US" sz="2400" dirty="0" smtClean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or,  P 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 E(P, K</a:t>
            </a:r>
            <a:r>
              <a:rPr lang="en-US" sz="2400" baseline="-25000" dirty="0">
                <a:solidFill>
                  <a:schemeClr val="tx1"/>
                </a:solidFill>
                <a:sym typeface="Wingdings" pitchFamily="2" charset="2"/>
              </a:rPr>
              <a:t>1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  </a:t>
            </a:r>
            <a:r>
              <a:rPr lang="en-US" sz="2400" dirty="0">
                <a:solidFill>
                  <a:schemeClr val="tx1"/>
                </a:solidFill>
              </a:rPr>
              <a:t>E(E(P, K</a:t>
            </a:r>
            <a:r>
              <a:rPr lang="en-US" sz="2400" baseline="-25000" dirty="0">
                <a:solidFill>
                  <a:schemeClr val="tx1"/>
                </a:solidFill>
              </a:rPr>
              <a:t>1</a:t>
            </a:r>
            <a:r>
              <a:rPr lang="en-US" sz="2400" dirty="0" smtClean="0">
                <a:solidFill>
                  <a:schemeClr val="tx1"/>
                </a:solidFill>
              </a:rPr>
              <a:t>), K</a:t>
            </a:r>
            <a:r>
              <a:rPr lang="en-US" sz="2400" baseline="-25000" dirty="0" smtClean="0">
                <a:solidFill>
                  <a:schemeClr val="tx1"/>
                </a:solidFill>
              </a:rPr>
              <a:t>2</a:t>
            </a:r>
            <a:r>
              <a:rPr lang="en-US" sz="2400" dirty="0">
                <a:solidFill>
                  <a:schemeClr val="tx1"/>
                </a:solidFill>
              </a:rPr>
              <a:t>)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 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marL="0" indent="0" algn="l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    </a:t>
            </a:r>
            <a:r>
              <a:rPr lang="en-US" sz="2400" dirty="0">
                <a:solidFill>
                  <a:schemeClr val="tx1"/>
                </a:solidFill>
              </a:rPr>
              <a:t>and the double DES decryption: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chemeClr val="tx1"/>
                </a:solidFill>
              </a:rPr>
              <a:t>		 D(C</a:t>
            </a:r>
            <a:r>
              <a:rPr lang="en-US" sz="2400" dirty="0" smtClean="0">
                <a:solidFill>
                  <a:schemeClr val="tx1"/>
                </a:solidFill>
              </a:rPr>
              <a:t>, K</a:t>
            </a:r>
            <a:r>
              <a:rPr lang="en-US" sz="2400" baseline="-25000" dirty="0" smtClean="0">
                <a:solidFill>
                  <a:schemeClr val="tx1"/>
                </a:solidFill>
              </a:rPr>
              <a:t>2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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D(</a:t>
            </a:r>
            <a:r>
              <a:rPr lang="en-US" sz="2400" dirty="0" smtClean="0">
                <a:solidFill>
                  <a:schemeClr val="tx1"/>
                </a:solidFill>
              </a:rPr>
              <a:t>E(E(P</a:t>
            </a:r>
            <a:r>
              <a:rPr lang="en-US" sz="2400" dirty="0">
                <a:solidFill>
                  <a:schemeClr val="tx1"/>
                </a:solidFill>
              </a:rPr>
              <a:t>, K</a:t>
            </a:r>
            <a:r>
              <a:rPr lang="en-US" sz="2400" baseline="-25000" dirty="0">
                <a:solidFill>
                  <a:schemeClr val="tx1"/>
                </a:solidFill>
              </a:rPr>
              <a:t>1</a:t>
            </a:r>
            <a:r>
              <a:rPr lang="en-US" sz="2400" dirty="0">
                <a:solidFill>
                  <a:schemeClr val="tx1"/>
                </a:solidFill>
              </a:rPr>
              <a:t>), K</a:t>
            </a:r>
            <a:r>
              <a:rPr lang="en-US" sz="2400" baseline="-25000" dirty="0">
                <a:solidFill>
                  <a:schemeClr val="tx1"/>
                </a:solidFill>
              </a:rPr>
              <a:t>2</a:t>
            </a:r>
            <a:r>
              <a:rPr lang="en-US" sz="2400" dirty="0">
                <a:solidFill>
                  <a:schemeClr val="tx1"/>
                </a:solidFill>
              </a:rPr>
              <a:t>), K</a:t>
            </a:r>
            <a:r>
              <a:rPr lang="en-US" sz="2400" baseline="-25000" dirty="0">
                <a:solidFill>
                  <a:schemeClr val="tx1"/>
                </a:solidFill>
              </a:rPr>
              <a:t>2</a:t>
            </a:r>
            <a:r>
              <a:rPr lang="en-US" sz="2400" dirty="0">
                <a:solidFill>
                  <a:schemeClr val="tx1"/>
                </a:solidFill>
              </a:rPr>
              <a:t>)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 E(P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, K</a:t>
            </a:r>
            <a:r>
              <a:rPr lang="en-US" sz="2400" baseline="-25000" dirty="0" smtClean="0">
                <a:solidFill>
                  <a:schemeClr val="tx1"/>
                </a:solidFill>
                <a:sym typeface="Wingdings" pitchFamily="2" charset="2"/>
              </a:rPr>
              <a:t>1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</a:t>
            </a:r>
            <a:r>
              <a:rPr lang="en-US" sz="2400" i="1" dirty="0">
                <a:solidFill>
                  <a:schemeClr val="tx1"/>
                </a:solidFill>
                <a:sym typeface="Wingdings" pitchFamily="2" charset="2"/>
              </a:rPr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143510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58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28883" cy="6858000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Block Ciphers: </a:t>
            </a:r>
            <a:r>
              <a:rPr lang="en-US" sz="2400" dirty="0">
                <a:solidFill>
                  <a:srgbClr val="0000FF"/>
                </a:solidFill>
              </a:rPr>
              <a:t>Double</a:t>
            </a:r>
            <a:r>
              <a:rPr lang="en-US" sz="2400" dirty="0" smtClean="0">
                <a:solidFill>
                  <a:srgbClr val="0000FF"/>
                </a:solidFill>
              </a:rPr>
              <a:t> DES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1600200" indent="0">
              <a:buNone/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160020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1600200" indent="0">
              <a:buNone/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160020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1600200" indent="0">
              <a:buNone/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160020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Figure: Double encryption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143510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7233" t="38188" r="24542" b="49015"/>
          <a:stretch/>
        </p:blipFill>
        <p:spPr>
          <a:xfrm>
            <a:off x="30705" y="1340768"/>
            <a:ext cx="8568952" cy="26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11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16632"/>
            <a:ext cx="9128883" cy="6741368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Block Ciphers: </a:t>
            </a:r>
            <a:r>
              <a:rPr lang="en-US" sz="2400" dirty="0" smtClean="0">
                <a:solidFill>
                  <a:srgbClr val="0000FF"/>
                </a:solidFill>
              </a:rPr>
              <a:t>Triple DES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 popular variant of DES is </a:t>
            </a:r>
            <a:r>
              <a:rPr lang="en-US" sz="2400" dirty="0">
                <a:solidFill>
                  <a:srgbClr val="C00000"/>
                </a:solidFill>
              </a:rPr>
              <a:t>triple DES</a:t>
            </a:r>
            <a:r>
              <a:rPr lang="en-US" sz="2400" dirty="0">
                <a:solidFill>
                  <a:schemeClr val="tx1"/>
                </a:solidFill>
              </a:rPr>
              <a:t>, or </a:t>
            </a:r>
            <a:r>
              <a:rPr lang="en-US" sz="2400" dirty="0">
                <a:solidFill>
                  <a:srgbClr val="C00000"/>
                </a:solidFill>
              </a:rPr>
              <a:t>3DES.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3DES was developed in 1999 by IBM – by a team led by Walter Tuchman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3DES has a 168-bit key and enciphers blocks of 64 bits</a:t>
            </a:r>
            <a:r>
              <a:rPr lang="en-US" sz="2400" dirty="0" smtClean="0">
                <a:solidFill>
                  <a:schemeClr val="tx1"/>
                </a:solidFill>
              </a:rPr>
              <a:t>. 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first</a:t>
            </a:r>
            <a:r>
              <a:rPr lang="en-US" sz="2400" dirty="0">
                <a:solidFill>
                  <a:schemeClr val="tx1"/>
                </a:solidFill>
              </a:rPr>
              <a:t> simply encrypts the plaintext three times, using </a:t>
            </a:r>
            <a:r>
              <a:rPr lang="en-US" sz="2400" dirty="0" smtClean="0">
                <a:solidFill>
                  <a:schemeClr val="tx1"/>
                </a:solidFill>
              </a:rPr>
              <a:t>three </a:t>
            </a:r>
            <a:r>
              <a:rPr lang="en-US" sz="2400" dirty="0">
                <a:solidFill>
                  <a:schemeClr val="tx1"/>
                </a:solidFill>
              </a:rPr>
              <a:t>different keys: </a:t>
            </a:r>
            <a:r>
              <a:rPr lang="en-US" sz="2400" dirty="0" smtClean="0">
                <a:solidFill>
                  <a:schemeClr val="tx1"/>
                </a:solidFill>
              </a:rPr>
              <a:t>K</a:t>
            </a:r>
            <a:r>
              <a:rPr lang="en-US" sz="2400" baseline="-25000" dirty="0" smtClean="0">
                <a:solidFill>
                  <a:schemeClr val="tx1"/>
                </a:solidFill>
              </a:rPr>
              <a:t>1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smtClean="0">
                <a:solidFill>
                  <a:schemeClr val="tx1"/>
                </a:solidFill>
              </a:rPr>
              <a:t>K</a:t>
            </a:r>
            <a:r>
              <a:rPr lang="en-US" sz="2400" baseline="-25000" dirty="0" smtClean="0">
                <a:solidFill>
                  <a:schemeClr val="tx1"/>
                </a:solidFill>
              </a:rPr>
              <a:t>2</a:t>
            </a:r>
            <a:r>
              <a:rPr lang="en-US" sz="2400" dirty="0">
                <a:solidFill>
                  <a:schemeClr val="tx1"/>
                </a:solidFill>
              </a:rPr>
              <a:t>, and </a:t>
            </a:r>
            <a:r>
              <a:rPr lang="en-US" sz="2400" dirty="0" smtClean="0">
                <a:solidFill>
                  <a:schemeClr val="tx1"/>
                </a:solidFill>
              </a:rPr>
              <a:t>K</a:t>
            </a:r>
            <a:r>
              <a:rPr lang="en-US" sz="2400" baseline="-25000" dirty="0" smtClean="0">
                <a:solidFill>
                  <a:schemeClr val="tx1"/>
                </a:solidFill>
              </a:rPr>
              <a:t>3</a:t>
            </a:r>
            <a:endParaRPr lang="en-US" sz="2400" baseline="-2500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1"/>
                </a:solidFill>
              </a:rPr>
              <a:t>is known as DES-EEE3 mode (the </a:t>
            </a:r>
            <a:r>
              <a:rPr lang="en-US" sz="2400" dirty="0" err="1">
                <a:solidFill>
                  <a:schemeClr val="tx1"/>
                </a:solidFill>
              </a:rPr>
              <a:t>Es</a:t>
            </a:r>
            <a:r>
              <a:rPr lang="en-US" sz="2400" dirty="0">
                <a:solidFill>
                  <a:schemeClr val="tx1"/>
                </a:solidFill>
              </a:rPr>
              <a:t> indicate that there </a:t>
            </a:r>
            <a:r>
              <a:rPr lang="en-US" sz="2400" dirty="0" smtClean="0">
                <a:solidFill>
                  <a:schemeClr val="tx1"/>
                </a:solidFill>
              </a:rPr>
              <a:t>are </a:t>
            </a:r>
            <a:r>
              <a:rPr lang="en-US" sz="2400" dirty="0">
                <a:solidFill>
                  <a:schemeClr val="tx1"/>
                </a:solidFill>
              </a:rPr>
              <a:t>three encryption operations, </a:t>
            </a:r>
            <a:r>
              <a:rPr lang="en-US" sz="2400" dirty="0" smtClean="0">
                <a:solidFill>
                  <a:schemeClr val="tx1"/>
                </a:solidFill>
              </a:rPr>
              <a:t>where as </a:t>
            </a:r>
            <a:r>
              <a:rPr lang="en-US" sz="2400" dirty="0">
                <a:solidFill>
                  <a:schemeClr val="tx1"/>
                </a:solidFill>
              </a:rPr>
              <a:t>the numeral 3 indicates that three different keys are </a:t>
            </a:r>
            <a:r>
              <a:rPr lang="en-US" sz="2400" dirty="0" smtClean="0">
                <a:solidFill>
                  <a:schemeClr val="tx1"/>
                </a:solidFill>
              </a:rPr>
              <a:t>used</a:t>
            </a:r>
            <a:r>
              <a:rPr lang="en-US" sz="2400" dirty="0">
                <a:solidFill>
                  <a:schemeClr val="tx1"/>
                </a:solidFill>
              </a:rPr>
              <a:t>).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DES-EEE3 </a:t>
            </a:r>
            <a:r>
              <a:rPr lang="en-US" sz="2400" dirty="0">
                <a:solidFill>
                  <a:schemeClr val="tx1"/>
                </a:solidFill>
              </a:rPr>
              <a:t>can be expressed using the following notation, where E(K</a:t>
            </a:r>
            <a:r>
              <a:rPr lang="en-US" sz="2400" dirty="0" smtClean="0">
                <a:solidFill>
                  <a:schemeClr val="tx1"/>
                </a:solidFill>
              </a:rPr>
              <a:t>, P</a:t>
            </a:r>
            <a:r>
              <a:rPr lang="en-US" sz="2400" dirty="0">
                <a:solidFill>
                  <a:schemeClr val="tx1"/>
                </a:solidFill>
              </a:rPr>
              <a:t>) represents the </a:t>
            </a:r>
            <a:r>
              <a:rPr lang="en-US" sz="2400" dirty="0" smtClean="0">
                <a:solidFill>
                  <a:schemeClr val="tx1"/>
                </a:solidFill>
              </a:rPr>
              <a:t>encryption </a:t>
            </a:r>
            <a:r>
              <a:rPr lang="en-US" sz="2400" dirty="0">
                <a:solidFill>
                  <a:schemeClr val="tx1"/>
                </a:solidFill>
              </a:rPr>
              <a:t>of plaintext </a:t>
            </a:r>
            <a:r>
              <a:rPr lang="en-US" sz="2400" dirty="0" smtClean="0">
                <a:solidFill>
                  <a:schemeClr val="tx1"/>
                </a:solidFill>
              </a:rPr>
              <a:t>P with </a:t>
            </a:r>
            <a:r>
              <a:rPr lang="en-US" sz="2400" dirty="0">
                <a:solidFill>
                  <a:schemeClr val="tx1"/>
                </a:solidFill>
              </a:rPr>
              <a:t>key </a:t>
            </a:r>
            <a:r>
              <a:rPr lang="en-US" sz="2400" dirty="0" smtClean="0">
                <a:solidFill>
                  <a:schemeClr val="tx1"/>
                </a:solidFill>
              </a:rPr>
              <a:t>K : </a:t>
            </a:r>
          </a:p>
          <a:p>
            <a:pPr marL="968375" indent="0">
              <a:spcAft>
                <a:spcPts val="600"/>
              </a:spcAft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E(K</a:t>
            </a:r>
            <a:r>
              <a:rPr lang="en-US" sz="2400" baseline="-25000" dirty="0" smtClean="0">
                <a:solidFill>
                  <a:srgbClr val="FF0000"/>
                </a:solidFill>
              </a:rPr>
              <a:t>1</a:t>
            </a:r>
            <a:r>
              <a:rPr lang="en-US" sz="2400" dirty="0" smtClean="0">
                <a:solidFill>
                  <a:srgbClr val="FF0000"/>
                </a:solidFill>
              </a:rPr>
              <a:t>, E(K</a:t>
            </a:r>
            <a:r>
              <a:rPr lang="en-US" sz="2400" baseline="-250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, E(K</a:t>
            </a:r>
            <a:r>
              <a:rPr lang="en-US" sz="2400" baseline="-25000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>
                <a:solidFill>
                  <a:srgbClr val="FF0000"/>
                </a:solidFill>
              </a:rPr>
              <a:t>, P</a:t>
            </a:r>
            <a:r>
              <a:rPr lang="en-US" sz="2400" dirty="0">
                <a:solidFill>
                  <a:srgbClr val="FF0000"/>
                </a:solidFill>
              </a:rPr>
              <a:t>)))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DES-EEE3 has an effective key length of 168 bits.</a:t>
            </a:r>
          </a:p>
          <a:p>
            <a:pPr marL="143510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2603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17" y="-165064"/>
            <a:ext cx="9128883" cy="6741368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endParaRPr lang="en-US" sz="2400" dirty="0" smtClean="0">
              <a:solidFill>
                <a:srgbClr val="3021F1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             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0066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 rot="19894114">
            <a:off x="1552694" y="1182549"/>
            <a:ext cx="3267698" cy="1080120"/>
          </a:xfrm>
          <a:prstGeom prst="roundRect">
            <a:avLst/>
          </a:prstGeom>
          <a:solidFill>
            <a:srgbClr val="00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endParaRPr lang="en-US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 rot="19853365">
            <a:off x="2820404" y="2355897"/>
            <a:ext cx="2250284" cy="108012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lang="en-US" sz="24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 rot="19860238">
            <a:off x="3035240" y="3709696"/>
            <a:ext cx="3308803" cy="108012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MUCH!!!</a:t>
            </a:r>
            <a:endParaRPr lang="en-US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89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7" t="52736" r="18590" b="10491"/>
          <a:stretch/>
        </p:blipFill>
        <p:spPr bwMode="auto">
          <a:xfrm>
            <a:off x="-31667" y="116632"/>
            <a:ext cx="9128883" cy="58326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958966"/>
            <a:ext cx="9144000" cy="7078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Encryption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0531" y="575891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Decryption 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869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-99392"/>
            <a:ext cx="9036496" cy="6858000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403225" lvl="1" indent="-285750"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en-GB" sz="2400" dirty="0" smtClean="0">
                <a:solidFill>
                  <a:schemeClr val="hlink"/>
                </a:solidFill>
                <a:latin typeface="Garamond" pitchFamily="18" charset="0"/>
              </a:rPr>
              <a:t>Block Ciphers</a:t>
            </a:r>
            <a:endParaRPr lang="en-GB" sz="2400" dirty="0" smtClean="0">
              <a:latin typeface="Garamond" pitchFamily="18" charset="0"/>
            </a:endParaRPr>
          </a:p>
          <a:p>
            <a:pPr marL="511175" lvl="1" indent="-282575">
              <a:buFont typeface="Wingdings" panose="05000000000000000000" pitchFamily="2" charset="2"/>
              <a:buChar char="ü"/>
              <a:defRPr/>
            </a:pPr>
            <a:r>
              <a:rPr lang="en-US" sz="2400" dirty="0"/>
              <a:t>A symmetric encryption </a:t>
            </a:r>
            <a:r>
              <a:rPr lang="en-US" sz="2400" dirty="0" smtClean="0"/>
              <a:t>algorithms </a:t>
            </a:r>
            <a:r>
              <a:rPr lang="en-US" sz="2400" dirty="0"/>
              <a:t>in which a large block of plaintext bits (typically 64) is transformed as a whole into a ciphertext block of the same length</a:t>
            </a:r>
            <a:r>
              <a:rPr lang="en-US" sz="2400" dirty="0" smtClean="0"/>
              <a:t>.</a:t>
            </a:r>
          </a:p>
          <a:p>
            <a:pPr marL="511175" lvl="1" indent="-282575">
              <a:buFont typeface="Wingdings" panose="05000000000000000000" pitchFamily="2" charset="2"/>
              <a:buChar char="ü"/>
              <a:defRPr/>
            </a:pPr>
            <a:r>
              <a:rPr lang="en-US" sz="2400" dirty="0"/>
              <a:t>Block ciphers operate on blocks of plaintext and </a:t>
            </a:r>
            <a:r>
              <a:rPr lang="en-US" sz="2400" dirty="0" smtClean="0"/>
              <a:t>ciphertext- </a:t>
            </a:r>
            <a:r>
              <a:rPr lang="en-US" sz="2400" dirty="0"/>
              <a:t>usually of 64 bits but sometimes longer</a:t>
            </a:r>
            <a:r>
              <a:rPr lang="en-US" sz="2400" dirty="0" smtClean="0"/>
              <a:t>. </a:t>
            </a:r>
            <a:r>
              <a:rPr lang="en-US" sz="2400" dirty="0"/>
              <a:t>The groups of bits are called </a:t>
            </a:r>
            <a:r>
              <a:rPr lang="en-US" sz="2400" dirty="0" smtClean="0"/>
              <a:t>blocks. </a:t>
            </a:r>
            <a:r>
              <a:rPr lang="en-US" sz="2400" dirty="0"/>
              <a:t>For modern computer algorithms, a typical block size is 64 bits.</a:t>
            </a:r>
            <a:endParaRPr lang="en-US" sz="2400" dirty="0" smtClean="0"/>
          </a:p>
          <a:p>
            <a:pPr marL="511175" lvl="1" indent="-282575">
              <a:buFont typeface="Wingdings" panose="05000000000000000000" pitchFamily="2" charset="2"/>
              <a:buChar char="ü"/>
              <a:defRPr/>
            </a:pPr>
            <a:r>
              <a:rPr lang="en-US" sz="2400" dirty="0"/>
              <a:t>Block ciphers operate </a:t>
            </a:r>
            <a:r>
              <a:rPr lang="en-US" sz="2400" dirty="0" smtClean="0"/>
              <a:t>on blocks </a:t>
            </a:r>
            <a:r>
              <a:rPr lang="en-US" sz="2400" dirty="0"/>
              <a:t>of a message and apply the encryption algorithm to an entire message block at the same time</a:t>
            </a:r>
            <a:r>
              <a:rPr lang="en-US" sz="2400" dirty="0" smtClean="0"/>
              <a:t>.</a:t>
            </a:r>
          </a:p>
          <a:p>
            <a:pPr marL="511175" lvl="1" indent="-282575">
              <a:buFont typeface="Wingdings" panose="05000000000000000000" pitchFamily="2" charset="2"/>
              <a:buChar char="ü"/>
              <a:defRPr/>
            </a:pPr>
            <a:r>
              <a:rPr lang="en-US" sz="2400" dirty="0"/>
              <a:t>With a block cipher, the same plaintext block will always encrypt to the same ciphertext block, using the same key</a:t>
            </a:r>
            <a:r>
              <a:rPr lang="en-US" sz="2400" dirty="0" smtClean="0"/>
              <a:t>.</a:t>
            </a:r>
          </a:p>
          <a:p>
            <a:pPr marL="511175" lvl="1" indent="-282575">
              <a:buFont typeface="Wingdings" panose="05000000000000000000" pitchFamily="2" charset="2"/>
              <a:buChar char="ü"/>
              <a:defRPr/>
            </a:pPr>
            <a:r>
              <a:rPr lang="en-US" sz="2400" dirty="0">
                <a:solidFill>
                  <a:schemeClr val="tx1"/>
                </a:solidFill>
              </a:rPr>
              <a:t>A block cipher is a type of symmetric-key encryption algorithm that changes a fixed-length block of the plaintext into the same length of ciphertext.</a:t>
            </a:r>
            <a:endParaRPr lang="en-US" sz="2400" dirty="0" smtClean="0"/>
          </a:p>
          <a:p>
            <a:pPr marL="222250" lvl="1" indent="0"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005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036496" cy="6858000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117475" lvl="1" indent="0">
              <a:spcAft>
                <a:spcPts val="600"/>
              </a:spcAft>
              <a:buNone/>
              <a:defRPr/>
            </a:pPr>
            <a:endParaRPr lang="en-GB" sz="2400" dirty="0" smtClean="0">
              <a:latin typeface="Garamond" pitchFamily="18" charset="0"/>
            </a:endParaRPr>
          </a:p>
          <a:p>
            <a:pPr marL="511175" lvl="1" indent="-282575">
              <a:buFont typeface="Wingdings" panose="05000000000000000000" pitchFamily="2" charset="2"/>
              <a:buChar char="ü"/>
              <a:defRPr/>
            </a:pPr>
            <a:r>
              <a:rPr lang="en-US" sz="2400" dirty="0"/>
              <a:t>A  block </a:t>
            </a:r>
            <a:r>
              <a:rPr lang="en-US" sz="2400" dirty="0" smtClean="0"/>
              <a:t>cipher is </a:t>
            </a:r>
            <a:r>
              <a:rPr lang="en-US" sz="2400" dirty="0"/>
              <a:t>an encryption/decryption scheme in which a block of plaintext is treated as a whole and </a:t>
            </a:r>
            <a:r>
              <a:rPr lang="en-US" sz="2400" dirty="0" smtClean="0"/>
              <a:t>used </a:t>
            </a:r>
            <a:r>
              <a:rPr lang="en-US" sz="2400" dirty="0"/>
              <a:t>to produce a ciphertext block of equal length.</a:t>
            </a:r>
          </a:p>
          <a:p>
            <a:pPr marL="511175" lvl="1" indent="-282575">
              <a:buFont typeface="Wingdings" panose="05000000000000000000" pitchFamily="2" charset="2"/>
              <a:buChar char="ü"/>
              <a:defRPr/>
            </a:pPr>
            <a:r>
              <a:rPr lang="en-US" sz="2400" dirty="0" smtClean="0"/>
              <a:t>It </a:t>
            </a:r>
            <a:r>
              <a:rPr lang="en-US" sz="2400" dirty="0"/>
              <a:t>may be viewed as a simple substitution </a:t>
            </a:r>
            <a:r>
              <a:rPr lang="en-US" sz="2400" dirty="0" smtClean="0"/>
              <a:t>cipher with </a:t>
            </a:r>
            <a:r>
              <a:rPr lang="en-US" sz="2400" dirty="0"/>
              <a:t>large character size. The function is parameterized by </a:t>
            </a:r>
            <a:r>
              <a:rPr lang="en-US" sz="2400" dirty="0" smtClean="0"/>
              <a:t>a k-bit key K, taking values from </a:t>
            </a:r>
            <a:r>
              <a:rPr lang="en-US" sz="2400" dirty="0"/>
              <a:t>a </a:t>
            </a:r>
            <a:r>
              <a:rPr lang="en-US" sz="2400" dirty="0" smtClean="0"/>
              <a:t>subset K (the key </a:t>
            </a:r>
            <a:r>
              <a:rPr lang="en-US" sz="2400" dirty="0"/>
              <a:t>space) of the set of </a:t>
            </a:r>
            <a:r>
              <a:rPr lang="en-US" sz="2400" dirty="0" smtClean="0"/>
              <a:t>all k-bit vectors </a:t>
            </a:r>
            <a:r>
              <a:rPr lang="en-US" sz="2400" dirty="0" err="1" smtClean="0"/>
              <a:t>V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.</a:t>
            </a:r>
          </a:p>
          <a:p>
            <a:pPr marL="511175" lvl="1" indent="-282575">
              <a:buFont typeface="Wingdings" panose="05000000000000000000" pitchFamily="2" charset="2"/>
              <a:buChar char="ü"/>
              <a:defRPr/>
            </a:pPr>
            <a:r>
              <a:rPr lang="en-US" sz="2400" dirty="0" smtClean="0"/>
              <a:t>It </a:t>
            </a:r>
            <a:r>
              <a:rPr lang="en-US" sz="2400" dirty="0"/>
              <a:t>is generally </a:t>
            </a:r>
            <a:r>
              <a:rPr lang="en-US" sz="2400" dirty="0" smtClean="0"/>
              <a:t>assumed that </a:t>
            </a:r>
            <a:r>
              <a:rPr lang="en-US" sz="2400" dirty="0"/>
              <a:t>the key is chosen at random. Use of plaintext and ciphertext blocks of equal size </a:t>
            </a:r>
            <a:r>
              <a:rPr lang="en-US" sz="2400" dirty="0" smtClean="0"/>
              <a:t>avoids data expansion.</a:t>
            </a:r>
          </a:p>
          <a:p>
            <a:pPr marL="511175" lvl="1" indent="-282575">
              <a:buFont typeface="Wingdings" panose="05000000000000000000" pitchFamily="2" charset="2"/>
              <a:buChar char="ü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To </a:t>
            </a:r>
            <a:r>
              <a:rPr lang="en-US" sz="2400" dirty="0">
                <a:solidFill>
                  <a:schemeClr val="tx1"/>
                </a:solidFill>
              </a:rPr>
              <a:t>allow unique decryption, the encryption function must be </a:t>
            </a:r>
            <a:r>
              <a:rPr lang="en-US" sz="2400" dirty="0" smtClean="0">
                <a:solidFill>
                  <a:srgbClr val="FF0000"/>
                </a:solidFill>
              </a:rPr>
              <a:t>one-to-one</a:t>
            </a:r>
            <a:r>
              <a:rPr lang="en-US" sz="2400" dirty="0" smtClean="0">
                <a:solidFill>
                  <a:schemeClr val="tx1"/>
                </a:solidFill>
              </a:rPr>
              <a:t>. For </a:t>
            </a:r>
            <a:r>
              <a:rPr lang="en-US" sz="2400" dirty="0">
                <a:solidFill>
                  <a:schemeClr val="tx1"/>
                </a:solidFill>
              </a:rPr>
              <a:t>n-bit plaintext and ciphertext blocks and a fixed key, the encryption function is a bijection, defining a permutation on n-bit vectors. </a:t>
            </a:r>
            <a:r>
              <a:rPr lang="en-US" sz="2400" dirty="0" smtClean="0">
                <a:solidFill>
                  <a:schemeClr val="tx1"/>
                </a:solidFill>
              </a:rPr>
              <a:t>Each </a:t>
            </a:r>
            <a:r>
              <a:rPr lang="en-US" sz="2400" dirty="0">
                <a:solidFill>
                  <a:schemeClr val="tx1"/>
                </a:solidFill>
              </a:rPr>
              <a:t>key potentially defines a different bijection.</a:t>
            </a:r>
            <a:endParaRPr lang="en-US" sz="28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380312" y="0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,,,Cont’d</a:t>
            </a:r>
            <a:endParaRPr lang="en-US" sz="2000" b="1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888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036496" cy="6858000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117475" lvl="1" indent="0">
              <a:buNone/>
              <a:defRPr/>
            </a:pPr>
            <a:endParaRPr lang="en-GB" sz="2400" dirty="0" smtClean="0">
              <a:latin typeface="Garamond" pitchFamily="18" charset="0"/>
            </a:endParaRPr>
          </a:p>
          <a:p>
            <a:pPr marL="511175" lvl="1" indent="-282575">
              <a:buFont typeface="Wingdings" panose="05000000000000000000" pitchFamily="2" charset="2"/>
              <a:buChar char="ü"/>
              <a:defRPr/>
            </a:pPr>
            <a:r>
              <a:rPr lang="en-US" sz="2600" i="1" dirty="0" smtClean="0">
                <a:solidFill>
                  <a:srgbClr val="FF00FF"/>
                </a:solidFill>
              </a:rPr>
              <a:t>n</a:t>
            </a:r>
            <a:r>
              <a:rPr lang="en-US" sz="2600" dirty="0" smtClean="0"/>
              <a:t>-bit block cipher takes </a:t>
            </a:r>
            <a:r>
              <a:rPr lang="en-US" sz="2600" i="1" dirty="0" smtClean="0">
                <a:solidFill>
                  <a:srgbClr val="FF00FF"/>
                </a:solidFill>
              </a:rPr>
              <a:t>n</a:t>
            </a:r>
            <a:r>
              <a:rPr lang="en-US" sz="2600" dirty="0" smtClean="0"/>
              <a:t> bit plaintext and produces </a:t>
            </a:r>
            <a:r>
              <a:rPr lang="en-US" sz="2600" i="1" dirty="0" smtClean="0">
                <a:solidFill>
                  <a:srgbClr val="FF00FF"/>
                </a:solidFill>
              </a:rPr>
              <a:t>n</a:t>
            </a:r>
            <a:r>
              <a:rPr lang="en-US" sz="2600" dirty="0" smtClean="0"/>
              <a:t> bit ciphertext</a:t>
            </a:r>
          </a:p>
          <a:p>
            <a:pPr marL="511175" lvl="1" indent="-282575">
              <a:buFont typeface="Wingdings" panose="05000000000000000000" pitchFamily="2" charset="2"/>
              <a:buChar char="ü"/>
              <a:defRPr/>
            </a:pPr>
            <a:r>
              <a:rPr lang="en-US" sz="2600" dirty="0" smtClean="0">
                <a:solidFill>
                  <a:srgbClr val="FF0000"/>
                </a:solidFill>
              </a:rPr>
              <a:t>2</a:t>
            </a:r>
            <a:r>
              <a:rPr lang="en-US" sz="2600" baseline="30000" dirty="0" smtClean="0">
                <a:solidFill>
                  <a:srgbClr val="FF0000"/>
                </a:solidFill>
              </a:rPr>
              <a:t>n</a:t>
            </a:r>
            <a:r>
              <a:rPr lang="en-US" sz="2600" dirty="0" smtClean="0"/>
              <a:t> possible different plaintext blocks (inputs) will be there</a:t>
            </a:r>
          </a:p>
          <a:p>
            <a:pPr marL="511175" lvl="1" indent="-282575">
              <a:buFont typeface="Wingdings" panose="05000000000000000000" pitchFamily="2" charset="2"/>
              <a:buChar char="ü"/>
              <a:defRPr/>
            </a:pPr>
            <a:r>
              <a:rPr lang="en-US" sz="2600" dirty="0" smtClean="0"/>
              <a:t>Encryption must be reversible (decryption is possible)</a:t>
            </a:r>
          </a:p>
          <a:p>
            <a:pPr marL="511175" lvl="1" indent="-282575">
              <a:buFont typeface="Wingdings" panose="05000000000000000000" pitchFamily="2" charset="2"/>
              <a:buChar char="ü"/>
              <a:defRPr/>
            </a:pPr>
            <a:r>
              <a:rPr lang="en-US" sz="2600" dirty="0" smtClean="0"/>
              <a:t>Each plaintext block must produce unique ciphertext block</a:t>
            </a:r>
          </a:p>
          <a:p>
            <a:pPr marL="511175" lvl="1" indent="-282575">
              <a:buFont typeface="Wingdings" panose="05000000000000000000" pitchFamily="2" charset="2"/>
              <a:buChar char="ü"/>
              <a:defRPr/>
            </a:pPr>
            <a:r>
              <a:rPr lang="en-US" sz="2600" dirty="0" smtClean="0"/>
              <a:t>Total transformations (mappings) exist will be </a:t>
            </a:r>
            <a:r>
              <a:rPr lang="en-US" sz="2600" dirty="0" smtClean="0">
                <a:solidFill>
                  <a:srgbClr val="FF0000"/>
                </a:solidFill>
              </a:rPr>
              <a:t>2</a:t>
            </a:r>
            <a:r>
              <a:rPr lang="en-US" sz="2600" baseline="30000" dirty="0" smtClean="0">
                <a:solidFill>
                  <a:srgbClr val="FF0000"/>
                </a:solidFill>
              </a:rPr>
              <a:t>n</a:t>
            </a:r>
            <a:r>
              <a:rPr lang="en-US" sz="2600" dirty="0" smtClean="0">
                <a:solidFill>
                  <a:srgbClr val="FF0000"/>
                </a:solidFill>
              </a:rPr>
              <a:t>!</a:t>
            </a:r>
            <a:r>
              <a:rPr lang="en-US" sz="2600" dirty="0" smtClean="0"/>
              <a:t> 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2051" t="55302" r="22116" b="14767"/>
          <a:stretch/>
        </p:blipFill>
        <p:spPr bwMode="auto">
          <a:xfrm>
            <a:off x="827584" y="3717032"/>
            <a:ext cx="6840760" cy="25922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80312" y="0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,,,Cont’d</a:t>
            </a:r>
            <a:endParaRPr lang="en-US" sz="2000" b="1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659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-27384"/>
            <a:ext cx="9036496" cy="6858000"/>
          </a:xfrm>
        </p:spPr>
        <p:style>
          <a:lnRef idx="1">
            <a:schemeClr val="accent3"/>
          </a:lnRef>
          <a:fillRef idx="1001">
            <a:schemeClr val="dk2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GB" sz="2400" dirty="0" smtClean="0">
                <a:latin typeface="Garamond" pitchFamily="18" charset="0"/>
              </a:rPr>
              <a:t>.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13301" t="13968" r="13782" b="229"/>
          <a:stretch/>
        </p:blipFill>
        <p:spPr bwMode="auto">
          <a:xfrm>
            <a:off x="179512" y="200055"/>
            <a:ext cx="8712968" cy="6376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80312" y="0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,,,Cont’d</a:t>
            </a:r>
            <a:endParaRPr lang="en-US" sz="2000" b="1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77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-201175"/>
            <a:ext cx="8208963" cy="1558052"/>
          </a:xfrm>
        </p:spPr>
        <p:txBody>
          <a:bodyPr/>
          <a:lstStyle/>
          <a:p>
            <a:r>
              <a:rPr lang="en-US" b="0" dirty="0"/>
              <a:t>Block Ciphers Features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5525542"/>
          </a:xfrm>
        </p:spPr>
        <p:txBody>
          <a:bodyPr/>
          <a:lstStyle/>
          <a:p>
            <a:pPr marL="0" indent="0">
              <a:buNone/>
            </a:pPr>
            <a:endParaRPr lang="en-US" sz="3200" b="0" dirty="0"/>
          </a:p>
          <a:p>
            <a:pPr marL="0" indent="0">
              <a:buNone/>
            </a:pPr>
            <a:r>
              <a:rPr lang="en-US" sz="3200" b="0" dirty="0" smtClean="0"/>
              <a:t>• </a:t>
            </a:r>
            <a:r>
              <a:rPr lang="en-US" sz="3200" b="0" dirty="0"/>
              <a:t>Block size: in general </a:t>
            </a:r>
            <a:r>
              <a:rPr lang="en-US" sz="3200" b="0" i="1" dirty="0"/>
              <a:t>larger </a:t>
            </a:r>
            <a:r>
              <a:rPr lang="en-US" sz="3200" b="0" dirty="0"/>
              <a:t>block sizes mean</a:t>
            </a:r>
          </a:p>
          <a:p>
            <a:pPr marL="0" indent="0">
              <a:buNone/>
            </a:pPr>
            <a:r>
              <a:rPr lang="en-US" sz="3200" b="0" i="1" dirty="0"/>
              <a:t>greater </a:t>
            </a:r>
            <a:r>
              <a:rPr lang="en-US" sz="3200" b="0" dirty="0"/>
              <a:t>security.</a:t>
            </a:r>
          </a:p>
          <a:p>
            <a:pPr marL="0" indent="0">
              <a:buNone/>
            </a:pPr>
            <a:r>
              <a:rPr lang="en-US" sz="3200" b="0" dirty="0"/>
              <a:t>• Key size: </a:t>
            </a:r>
            <a:r>
              <a:rPr lang="en-US" sz="3200" b="0" i="1" dirty="0"/>
              <a:t>larger </a:t>
            </a:r>
            <a:r>
              <a:rPr lang="en-US" sz="3200" b="0" dirty="0"/>
              <a:t>key size means </a:t>
            </a:r>
            <a:r>
              <a:rPr lang="en-US" sz="3200" b="0" i="1" dirty="0"/>
              <a:t>greater </a:t>
            </a:r>
            <a:r>
              <a:rPr lang="en-US" sz="3200" b="0" dirty="0"/>
              <a:t>security</a:t>
            </a:r>
          </a:p>
          <a:p>
            <a:pPr marL="0" indent="0">
              <a:buNone/>
            </a:pPr>
            <a:r>
              <a:rPr lang="en-US" sz="3200" b="0" dirty="0"/>
              <a:t>(larger key space).</a:t>
            </a:r>
          </a:p>
          <a:p>
            <a:pPr marL="0" indent="0">
              <a:buNone/>
            </a:pPr>
            <a:r>
              <a:rPr lang="en-US" sz="3200" b="0" dirty="0"/>
              <a:t>• Number of rounds: multiple rounds offer</a:t>
            </a:r>
          </a:p>
          <a:p>
            <a:pPr marL="0" indent="0">
              <a:buNone/>
            </a:pPr>
            <a:r>
              <a:rPr lang="en-US" sz="3200" b="0" dirty="0"/>
              <a:t>increasing security.</a:t>
            </a:r>
          </a:p>
          <a:p>
            <a:pPr marL="0" indent="0">
              <a:buNone/>
            </a:pPr>
            <a:r>
              <a:rPr lang="en-US" sz="3200" b="0" dirty="0"/>
              <a:t>• Encryption modes: define how messages larger</a:t>
            </a:r>
          </a:p>
          <a:p>
            <a:pPr marL="0" indent="0">
              <a:buNone/>
            </a:pPr>
            <a:r>
              <a:rPr lang="en-US" sz="3200" b="0" dirty="0"/>
              <a:t>than the block size are encrypted, </a:t>
            </a:r>
            <a:r>
              <a:rPr lang="en-US" sz="3200" b="0" i="1" dirty="0"/>
              <a:t>very important</a:t>
            </a:r>
          </a:p>
          <a:p>
            <a:pPr marL="0" indent="0">
              <a:buNone/>
            </a:pPr>
            <a:r>
              <a:rPr lang="en-US" sz="3200" b="0" dirty="0"/>
              <a:t>for the security of the encrypted message.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15780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RIS">
  <a:themeElements>
    <a:clrScheme name="LIRIS 8">
      <a:dk1>
        <a:srgbClr val="174A7C"/>
      </a:dk1>
      <a:lt1>
        <a:srgbClr val="EDEDF3"/>
      </a:lt1>
      <a:dk2>
        <a:srgbClr val="FFFFFF"/>
      </a:dk2>
      <a:lt2>
        <a:srgbClr val="878EAF"/>
      </a:lt2>
      <a:accent1>
        <a:srgbClr val="007772"/>
      </a:accent1>
      <a:accent2>
        <a:srgbClr val="231F20"/>
      </a:accent2>
      <a:accent3>
        <a:srgbClr val="F4F4F8"/>
      </a:accent3>
      <a:accent4>
        <a:srgbClr val="123E69"/>
      </a:accent4>
      <a:accent5>
        <a:srgbClr val="AABDBC"/>
      </a:accent5>
      <a:accent6>
        <a:srgbClr val="1F1B1C"/>
      </a:accent6>
      <a:hlink>
        <a:srgbClr val="D61353"/>
      </a:hlink>
      <a:folHlink>
        <a:srgbClr val="570050"/>
      </a:folHlink>
    </a:clrScheme>
    <a:fontScheme name="LIRIS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LIRI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IRI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IRI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IRI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IRI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IRIS 6">
        <a:dk1>
          <a:srgbClr val="174A7C"/>
        </a:dk1>
        <a:lt1>
          <a:srgbClr val="EBEBF1"/>
        </a:lt1>
        <a:dk2>
          <a:srgbClr val="00539F"/>
        </a:dk2>
        <a:lt2>
          <a:srgbClr val="878EAF"/>
        </a:lt2>
        <a:accent1>
          <a:srgbClr val="1E613C"/>
        </a:accent1>
        <a:accent2>
          <a:srgbClr val="55004E"/>
        </a:accent2>
        <a:accent3>
          <a:srgbClr val="F3F3F7"/>
        </a:accent3>
        <a:accent4>
          <a:srgbClr val="123E69"/>
        </a:accent4>
        <a:accent5>
          <a:srgbClr val="ABB7AF"/>
        </a:accent5>
        <a:accent6>
          <a:srgbClr val="4C0046"/>
        </a:accent6>
        <a:hlink>
          <a:srgbClr val="C06616"/>
        </a:hlink>
        <a:folHlink>
          <a:srgbClr val="9E0A0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IRIS 7">
        <a:dk1>
          <a:srgbClr val="174A7C"/>
        </a:dk1>
        <a:lt1>
          <a:srgbClr val="EBEBF1"/>
        </a:lt1>
        <a:dk2>
          <a:srgbClr val="00539F"/>
        </a:dk2>
        <a:lt2>
          <a:srgbClr val="878EAF"/>
        </a:lt2>
        <a:accent1>
          <a:srgbClr val="D60153"/>
        </a:accent1>
        <a:accent2>
          <a:srgbClr val="55004E"/>
        </a:accent2>
        <a:accent3>
          <a:srgbClr val="F3F3F7"/>
        </a:accent3>
        <a:accent4>
          <a:srgbClr val="123E69"/>
        </a:accent4>
        <a:accent5>
          <a:srgbClr val="E8AAB3"/>
        </a:accent5>
        <a:accent6>
          <a:srgbClr val="4C0046"/>
        </a:accent6>
        <a:hlink>
          <a:srgbClr val="C06616"/>
        </a:hlink>
        <a:folHlink>
          <a:srgbClr val="9E0A0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IRIS 8">
        <a:dk1>
          <a:srgbClr val="174A7C"/>
        </a:dk1>
        <a:lt1>
          <a:srgbClr val="EDEDF3"/>
        </a:lt1>
        <a:dk2>
          <a:srgbClr val="FFFFFF"/>
        </a:dk2>
        <a:lt2>
          <a:srgbClr val="878EAF"/>
        </a:lt2>
        <a:accent1>
          <a:srgbClr val="007772"/>
        </a:accent1>
        <a:accent2>
          <a:srgbClr val="231F20"/>
        </a:accent2>
        <a:accent3>
          <a:srgbClr val="F4F4F8"/>
        </a:accent3>
        <a:accent4>
          <a:srgbClr val="123E69"/>
        </a:accent4>
        <a:accent5>
          <a:srgbClr val="AABDBC"/>
        </a:accent5>
        <a:accent6>
          <a:srgbClr val="1F1B1C"/>
        </a:accent6>
        <a:hlink>
          <a:srgbClr val="D61353"/>
        </a:hlink>
        <a:folHlink>
          <a:srgbClr val="57005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25512</TotalTime>
  <Words>2539</Words>
  <Application>Microsoft Office PowerPoint</Application>
  <PresentationFormat>On-screen Show (4:3)</PresentationFormat>
  <Paragraphs>414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Batang</vt:lpstr>
      <vt:lpstr>Arial</vt:lpstr>
      <vt:lpstr>Broadway BT</vt:lpstr>
      <vt:lpstr>Garamond</vt:lpstr>
      <vt:lpstr>Tahoma</vt:lpstr>
      <vt:lpstr>Times</vt:lpstr>
      <vt:lpstr>Times New Roman</vt:lpstr>
      <vt:lpstr>Wingdings</vt:lpstr>
      <vt:lpstr>Wingdings 2</vt:lpstr>
      <vt:lpstr>LIRIS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Block Ciphers Features </vt:lpstr>
      <vt:lpstr>PowerPoint Presentation</vt:lpstr>
      <vt:lpstr>PowerPoint Presentation</vt:lpstr>
      <vt:lpstr>PowerPoint Presentation</vt:lpstr>
      <vt:lpstr>DES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Symmetric DES The P-Box Permutation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Private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Security and Assurance</dc:title>
  <dc:creator>Lamesginew A.</dc:creator>
  <cp:lastModifiedBy>user-pc</cp:lastModifiedBy>
  <cp:revision>3138</cp:revision>
  <cp:lastPrinted>2021-03-09T13:22:09Z</cp:lastPrinted>
  <dcterms:created xsi:type="dcterms:W3CDTF">2008-03-29T11:56:03Z</dcterms:created>
  <dcterms:modified xsi:type="dcterms:W3CDTF">2022-06-24T14:20:23Z</dcterms:modified>
</cp:coreProperties>
</file>